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2" r:id="rId2"/>
    <p:sldId id="283" r:id="rId3"/>
    <p:sldId id="296" r:id="rId4"/>
    <p:sldId id="284" r:id="rId5"/>
    <p:sldId id="286" r:id="rId6"/>
    <p:sldId id="285" r:id="rId7"/>
    <p:sldId id="287" r:id="rId8"/>
    <p:sldId id="288" r:id="rId9"/>
    <p:sldId id="295" r:id="rId10"/>
    <p:sldId id="297" r:id="rId11"/>
    <p:sldId id="290" r:id="rId12"/>
    <p:sldId id="291" r:id="rId13"/>
    <p:sldId id="292" r:id="rId14"/>
    <p:sldId id="293" r:id="rId15"/>
    <p:sldId id="294" r:id="rId16"/>
    <p:sldId id="256" r:id="rId17"/>
    <p:sldId id="257" r:id="rId18"/>
    <p:sldId id="258" r:id="rId19"/>
    <p:sldId id="273" r:id="rId20"/>
    <p:sldId id="298" r:id="rId21"/>
    <p:sldId id="299" r:id="rId22"/>
    <p:sldId id="300" r:id="rId23"/>
    <p:sldId id="301" r:id="rId24"/>
    <p:sldId id="302" r:id="rId25"/>
    <p:sldId id="259" r:id="rId26"/>
    <p:sldId id="260" r:id="rId27"/>
    <p:sldId id="264" r:id="rId28"/>
    <p:sldId id="268" r:id="rId29"/>
    <p:sldId id="279" r:id="rId30"/>
    <p:sldId id="280" r:id="rId31"/>
    <p:sldId id="303" r:id="rId32"/>
    <p:sldId id="281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94" d="100"/>
          <a:sy n="94" d="100"/>
        </p:scale>
        <p:origin x="6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E9E-42E5-9085-BF1CBBC1D3F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4E9E-42E5-9085-BF1CBBC1D3F2}"/>
              </c:ext>
            </c:extLst>
          </c:dPt>
          <c:cat>
            <c:strRef>
              <c:f>SECTOR!$U$11:$U$13</c:f>
              <c:strCache>
                <c:ptCount val="3"/>
                <c:pt idx="0">
                  <c:v>DAIRY</c:v>
                </c:pt>
                <c:pt idx="1">
                  <c:v>DUAL</c:v>
                </c:pt>
                <c:pt idx="2">
                  <c:v>MEAT</c:v>
                </c:pt>
              </c:strCache>
            </c:strRef>
          </c:cat>
          <c:val>
            <c:numRef>
              <c:f>SECTOR!$V$11:$V$13</c:f>
              <c:numCache>
                <c:formatCode>General</c:formatCode>
                <c:ptCount val="3"/>
                <c:pt idx="0">
                  <c:v>273</c:v>
                </c:pt>
                <c:pt idx="1">
                  <c:v>61</c:v>
                </c:pt>
                <c:pt idx="2">
                  <c:v>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9E-42E5-9085-BF1CBBC1D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latte</a:t>
            </a:r>
            <a:endParaRPr lang="en-US" dirty="0"/>
          </a:p>
        </c:rich>
      </c:tx>
      <c:layout>
        <c:manualLayout>
          <c:xMode val="edge"/>
          <c:yMode val="edge"/>
          <c:x val="0.43992398501165098"/>
          <c:y val="3.3450051059301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SECTOR!$A$17</c:f>
              <c:strCache>
                <c:ptCount val="1"/>
                <c:pt idx="0">
                  <c:v>DAIRY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181-4F6A-B1DD-E9CB9BB73D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181-4F6A-B1DD-E9CB9BB73D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181-4F6A-B1DD-E9CB9BB73D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181-4F6A-B1DD-E9CB9BB73D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181-4F6A-B1DD-E9CB9BB73D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181-4F6A-B1DD-E9CB9BB73D11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181-4F6A-B1DD-E9CB9BB73D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181-4F6A-B1DD-E9CB9BB73D1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2181-4F6A-B1DD-E9CB9BB73D1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81-4F6A-B1DD-E9CB9BB73D1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181-4F6A-B1DD-E9CB9BB73D11}"/>
                </c:ext>
              </c:extLst>
            </c:dLbl>
            <c:dLbl>
              <c:idx val="2"/>
              <c:layout>
                <c:manualLayout>
                  <c:x val="2.6638806623414068E-2"/>
                  <c:y val="-4.7785787227574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81-4F6A-B1DD-E9CB9BB73D11}"/>
                </c:ext>
              </c:extLst>
            </c:dLbl>
            <c:dLbl>
              <c:idx val="3"/>
              <c:layout>
                <c:manualLayout>
                  <c:x val="-2.6638806623414227E-2"/>
                  <c:y val="3.8228629782059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81-4F6A-B1DD-E9CB9BB73D1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181-4F6A-B1DD-E9CB9BB73D1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181-4F6A-B1DD-E9CB9BB73D1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181-4F6A-B1DD-E9CB9BB73D1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181-4F6A-B1DD-E9CB9BB73D1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181-4F6A-B1DD-E9CB9BB73D1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SECTOR!$B$16:$J$16</c:f>
              <c:strCache>
                <c:ptCount val="9"/>
                <c:pt idx="0">
                  <c:v>France</c:v>
                </c:pt>
                <c:pt idx="1">
                  <c:v>Greece</c:v>
                </c:pt>
                <c:pt idx="2">
                  <c:v>Hungary</c:v>
                </c:pt>
                <c:pt idx="3">
                  <c:v>Ireland</c:v>
                </c:pt>
                <c:pt idx="4">
                  <c:v>Italy</c:v>
                </c:pt>
                <c:pt idx="5">
                  <c:v>Other</c:v>
                </c:pt>
                <c:pt idx="6">
                  <c:v>Spain</c:v>
                </c:pt>
                <c:pt idx="7">
                  <c:v>Turkey</c:v>
                </c:pt>
                <c:pt idx="8">
                  <c:v>UK</c:v>
                </c:pt>
              </c:strCache>
            </c:strRef>
          </c:cat>
          <c:val>
            <c:numRef>
              <c:f>SECTOR!$B$17:$J$17</c:f>
              <c:numCache>
                <c:formatCode>General</c:formatCode>
                <c:ptCount val="9"/>
                <c:pt idx="0">
                  <c:v>52</c:v>
                </c:pt>
                <c:pt idx="1">
                  <c:v>97</c:v>
                </c:pt>
                <c:pt idx="2">
                  <c:v>7</c:v>
                </c:pt>
                <c:pt idx="3">
                  <c:v>1</c:v>
                </c:pt>
                <c:pt idx="4">
                  <c:v>90</c:v>
                </c:pt>
                <c:pt idx="5">
                  <c:v>3</c:v>
                </c:pt>
                <c:pt idx="6">
                  <c:v>94</c:v>
                </c:pt>
                <c:pt idx="7">
                  <c:v>20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3-4FA4-BCC5-DF19F6029ED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carne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5555555555558E-3"/>
          <c:y val="0.22554999635462236"/>
          <c:w val="0.7799175415573053"/>
          <c:h val="0.69343148512685915"/>
        </c:manualLayout>
      </c:layout>
      <c:pie3DChart>
        <c:varyColors val="1"/>
        <c:ser>
          <c:idx val="0"/>
          <c:order val="0"/>
          <c:tx>
            <c:strRef>
              <c:f>SECTOR!$A$18</c:f>
              <c:strCache>
                <c:ptCount val="1"/>
                <c:pt idx="0">
                  <c:v>MEAT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A7E-4227-BC7C-AB0B0106AC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A7E-4227-BC7C-AB0B0106AC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A7E-4227-BC7C-AB0B0106AC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A7E-4227-BC7C-AB0B0106AC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A7E-4227-BC7C-AB0B0106AC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A7E-4227-BC7C-AB0B0106ACFE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A7E-4227-BC7C-AB0B0106AC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A7E-4227-BC7C-AB0B0106ACF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4A7E-4227-BC7C-AB0B0106ACF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7E-4227-BC7C-AB0B0106ACF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7E-4227-BC7C-AB0B0106ACF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A7E-4227-BC7C-AB0B0106ACF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A7E-4227-BC7C-AB0B0106ACFE}"/>
                </c:ext>
              </c:extLst>
            </c:dLbl>
            <c:dLbl>
              <c:idx val="4"/>
              <c:layout>
                <c:manualLayout>
                  <c:x val="-2.7777777777777783E-2"/>
                  <c:y val="-3.4722222222222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541776027996495E-2"/>
                      <c:h val="0.12288795931758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A7E-4227-BC7C-AB0B0106ACFE}"/>
                </c:ext>
              </c:extLst>
            </c:dLbl>
            <c:dLbl>
              <c:idx val="5"/>
              <c:layout>
                <c:manualLayout>
                  <c:x val="3.3333333333333333E-2"/>
                  <c:y val="0.13888888888888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7E-4227-BC7C-AB0B0106ACFE}"/>
                </c:ext>
              </c:extLst>
            </c:dLbl>
            <c:dLbl>
              <c:idx val="6"/>
              <c:layout>
                <c:manualLayout>
                  <c:x val="-2.4431195612715711E-2"/>
                  <c:y val="-0.114636514920846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7E-4227-BC7C-AB0B0106ACF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A7E-4227-BC7C-AB0B0106ACF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A7E-4227-BC7C-AB0B0106ACF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SECTOR!$B$16:$J$16</c:f>
              <c:strCache>
                <c:ptCount val="9"/>
                <c:pt idx="0">
                  <c:v>France</c:v>
                </c:pt>
                <c:pt idx="1">
                  <c:v>Greece</c:v>
                </c:pt>
                <c:pt idx="2">
                  <c:v>Hungary</c:v>
                </c:pt>
                <c:pt idx="3">
                  <c:v>Ireland</c:v>
                </c:pt>
                <c:pt idx="4">
                  <c:v>Italy</c:v>
                </c:pt>
                <c:pt idx="5">
                  <c:v>Other</c:v>
                </c:pt>
                <c:pt idx="6">
                  <c:v>Spain</c:v>
                </c:pt>
                <c:pt idx="7">
                  <c:v>Turkey</c:v>
                </c:pt>
                <c:pt idx="8">
                  <c:v>UK</c:v>
                </c:pt>
              </c:strCache>
            </c:strRef>
          </c:cat>
          <c:val>
            <c:numRef>
              <c:f>SECTOR!$B$18:$J$18</c:f>
              <c:numCache>
                <c:formatCode>General</c:formatCode>
                <c:ptCount val="9"/>
                <c:pt idx="0">
                  <c:v>123</c:v>
                </c:pt>
                <c:pt idx="1">
                  <c:v>3</c:v>
                </c:pt>
                <c:pt idx="2">
                  <c:v>85</c:v>
                </c:pt>
                <c:pt idx="3">
                  <c:v>141</c:v>
                </c:pt>
                <c:pt idx="4">
                  <c:v>2</c:v>
                </c:pt>
                <c:pt idx="5">
                  <c:v>1</c:v>
                </c:pt>
                <c:pt idx="6">
                  <c:v>18</c:v>
                </c:pt>
                <c:pt idx="7">
                  <c:v>75</c:v>
                </c:pt>
                <c:pt idx="8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4-4C43-AF0B-5D73CBB48AE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3766E-180C-40B6-ACFD-90332B30AD6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it-IT"/>
        </a:p>
      </dgm:t>
    </dgm:pt>
    <dgm:pt modelId="{D4559ADB-E1CC-4680-B4DC-351DA144FC74}">
      <dgm:prSet phldrT="[Testo]" phldr="1"/>
      <dgm:spPr/>
      <dgm:t>
        <a:bodyPr/>
        <a:lstStyle/>
        <a:p>
          <a:endParaRPr lang="it-IT"/>
        </a:p>
      </dgm:t>
    </dgm:pt>
    <dgm:pt modelId="{6D49F15F-D4F0-4F5F-B8F9-F5B5D9293C86}" type="parTrans" cxnId="{3FA368C6-403B-48F4-96EB-68EE6CE551B3}">
      <dgm:prSet/>
      <dgm:spPr/>
      <dgm:t>
        <a:bodyPr/>
        <a:lstStyle/>
        <a:p>
          <a:endParaRPr lang="it-IT"/>
        </a:p>
      </dgm:t>
    </dgm:pt>
    <dgm:pt modelId="{6DF0D2BE-821B-4434-9325-0DA9817DD941}" type="sibTrans" cxnId="{3FA368C6-403B-48F4-96EB-68EE6CE551B3}">
      <dgm:prSet/>
      <dgm:spPr/>
      <dgm:t>
        <a:bodyPr/>
        <a:lstStyle/>
        <a:p>
          <a:endParaRPr lang="it-IT"/>
        </a:p>
      </dgm:t>
    </dgm:pt>
    <dgm:pt modelId="{56F9A536-8B8F-41DE-8ACA-C5F1AA003502}">
      <dgm:prSet phldrT="[Testo]" phldr="1"/>
      <dgm:spPr/>
      <dgm:t>
        <a:bodyPr/>
        <a:lstStyle/>
        <a:p>
          <a:endParaRPr lang="it-IT"/>
        </a:p>
      </dgm:t>
    </dgm:pt>
    <dgm:pt modelId="{9A182A60-E5EA-429F-A6F6-BB672269A3AB}" type="parTrans" cxnId="{28278539-4A3D-4B6C-A655-D40D778C0F53}">
      <dgm:prSet/>
      <dgm:spPr/>
      <dgm:t>
        <a:bodyPr/>
        <a:lstStyle/>
        <a:p>
          <a:endParaRPr lang="it-IT"/>
        </a:p>
      </dgm:t>
    </dgm:pt>
    <dgm:pt modelId="{53904196-B36B-41E3-AEBD-5F449A5F46FB}" type="sibTrans" cxnId="{28278539-4A3D-4B6C-A655-D40D778C0F53}">
      <dgm:prSet/>
      <dgm:spPr/>
      <dgm:t>
        <a:bodyPr/>
        <a:lstStyle/>
        <a:p>
          <a:endParaRPr lang="it-IT"/>
        </a:p>
      </dgm:t>
    </dgm:pt>
    <dgm:pt modelId="{CC9E470B-9F3C-4990-AF44-91454592D6CA}">
      <dgm:prSet phldrT="[Testo]" phldr="1"/>
      <dgm:spPr/>
      <dgm:t>
        <a:bodyPr/>
        <a:lstStyle/>
        <a:p>
          <a:endParaRPr lang="it-IT"/>
        </a:p>
      </dgm:t>
    </dgm:pt>
    <dgm:pt modelId="{AECF2684-5A97-4F85-9A47-DDF411139BD0}" type="parTrans" cxnId="{970D6E3F-B47E-4C3E-A03B-30B0A7C4CF96}">
      <dgm:prSet/>
      <dgm:spPr/>
      <dgm:t>
        <a:bodyPr/>
        <a:lstStyle/>
        <a:p>
          <a:endParaRPr lang="it-IT"/>
        </a:p>
      </dgm:t>
    </dgm:pt>
    <dgm:pt modelId="{5366D7D2-A248-4A16-9819-6A0A9DEA75B4}" type="sibTrans" cxnId="{970D6E3F-B47E-4C3E-A03B-30B0A7C4CF96}">
      <dgm:prSet/>
      <dgm:spPr/>
      <dgm:t>
        <a:bodyPr/>
        <a:lstStyle/>
        <a:p>
          <a:endParaRPr lang="it-IT"/>
        </a:p>
      </dgm:t>
    </dgm:pt>
    <dgm:pt modelId="{AC6261C5-8AB0-4B33-9552-670764ECEABB}" type="pres">
      <dgm:prSet presAssocID="{AC13766E-180C-40B6-ACFD-90332B30AD6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C38CAF5-9594-47EE-9004-4916CD6A385D}" type="pres">
      <dgm:prSet presAssocID="{AC13766E-180C-40B6-ACFD-90332B30AD62}" presName="dummyMaxCanvas" presStyleCnt="0">
        <dgm:presLayoutVars/>
      </dgm:prSet>
      <dgm:spPr/>
    </dgm:pt>
    <dgm:pt modelId="{9FAD066A-53A4-4F21-911F-CC593D57CF7C}" type="pres">
      <dgm:prSet presAssocID="{AC13766E-180C-40B6-ACFD-90332B30AD6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3EC896-55F3-4BE9-B417-3FDBC5816193}" type="pres">
      <dgm:prSet presAssocID="{AC13766E-180C-40B6-ACFD-90332B30AD6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18ED44-E49C-4FC6-9B28-ABF6FC3F66DF}" type="pres">
      <dgm:prSet presAssocID="{AC13766E-180C-40B6-ACFD-90332B30AD6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CAC88C-B96E-4E2B-BFEF-CAA692BA6FE6}" type="pres">
      <dgm:prSet presAssocID="{AC13766E-180C-40B6-ACFD-90332B30AD6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4AAE28-E502-472F-8544-6CAEBAED7CB2}" type="pres">
      <dgm:prSet presAssocID="{AC13766E-180C-40B6-ACFD-90332B30AD6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A09C0D-86F1-4EC0-B71C-8F85969FCC50}" type="pres">
      <dgm:prSet presAssocID="{AC13766E-180C-40B6-ACFD-90332B30AD6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C87674-72D6-41D3-B018-0D75981065C2}" type="pres">
      <dgm:prSet presAssocID="{AC13766E-180C-40B6-ACFD-90332B30AD6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C8C0E0-80C1-4510-88B7-FECDDD4EC71E}" type="pres">
      <dgm:prSet presAssocID="{AC13766E-180C-40B6-ACFD-90332B30AD6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1CAD582-034B-48BD-AE33-BC5566D20D0C}" type="presOf" srcId="{6DF0D2BE-821B-4434-9325-0DA9817DD941}" destId="{2ECAC88C-B96E-4E2B-BFEF-CAA692BA6FE6}" srcOrd="0" destOrd="0" presId="urn:microsoft.com/office/officeart/2005/8/layout/vProcess5"/>
    <dgm:cxn modelId="{1383AA62-3FB7-4B21-AEE9-BBD5188A5BDB}" type="presOf" srcId="{53904196-B36B-41E3-AEBD-5F449A5F46FB}" destId="{CA4AAE28-E502-472F-8544-6CAEBAED7CB2}" srcOrd="0" destOrd="0" presId="urn:microsoft.com/office/officeart/2005/8/layout/vProcess5"/>
    <dgm:cxn modelId="{3FA368C6-403B-48F4-96EB-68EE6CE551B3}" srcId="{AC13766E-180C-40B6-ACFD-90332B30AD62}" destId="{D4559ADB-E1CC-4680-B4DC-351DA144FC74}" srcOrd="0" destOrd="0" parTransId="{6D49F15F-D4F0-4F5F-B8F9-F5B5D9293C86}" sibTransId="{6DF0D2BE-821B-4434-9325-0DA9817DD941}"/>
    <dgm:cxn modelId="{B627268D-B3D7-486D-A376-2354760B1167}" type="presOf" srcId="{CC9E470B-9F3C-4990-AF44-91454592D6CA}" destId="{9118ED44-E49C-4FC6-9B28-ABF6FC3F66DF}" srcOrd="0" destOrd="0" presId="urn:microsoft.com/office/officeart/2005/8/layout/vProcess5"/>
    <dgm:cxn modelId="{28278539-4A3D-4B6C-A655-D40D778C0F53}" srcId="{AC13766E-180C-40B6-ACFD-90332B30AD62}" destId="{56F9A536-8B8F-41DE-8ACA-C5F1AA003502}" srcOrd="1" destOrd="0" parTransId="{9A182A60-E5EA-429F-A6F6-BB672269A3AB}" sibTransId="{53904196-B36B-41E3-AEBD-5F449A5F46FB}"/>
    <dgm:cxn modelId="{8B4C5531-6253-45F0-84FD-48E6B46526C2}" type="presOf" srcId="{56F9A536-8B8F-41DE-8ACA-C5F1AA003502}" destId="{583EC896-55F3-4BE9-B417-3FDBC5816193}" srcOrd="0" destOrd="0" presId="urn:microsoft.com/office/officeart/2005/8/layout/vProcess5"/>
    <dgm:cxn modelId="{6C667B4C-7BAC-4F0A-853B-C921BC1D11C9}" type="presOf" srcId="{56F9A536-8B8F-41DE-8ACA-C5F1AA003502}" destId="{A1C87674-72D6-41D3-B018-0D75981065C2}" srcOrd="1" destOrd="0" presId="urn:microsoft.com/office/officeart/2005/8/layout/vProcess5"/>
    <dgm:cxn modelId="{970D6E3F-B47E-4C3E-A03B-30B0A7C4CF96}" srcId="{AC13766E-180C-40B6-ACFD-90332B30AD62}" destId="{CC9E470B-9F3C-4990-AF44-91454592D6CA}" srcOrd="2" destOrd="0" parTransId="{AECF2684-5A97-4F85-9A47-DDF411139BD0}" sibTransId="{5366D7D2-A248-4A16-9819-6A0A9DEA75B4}"/>
    <dgm:cxn modelId="{7A132ECA-4C8E-4118-93E9-1CC65237E750}" type="presOf" srcId="{D4559ADB-E1CC-4680-B4DC-351DA144FC74}" destId="{9FAD066A-53A4-4F21-911F-CC593D57CF7C}" srcOrd="0" destOrd="0" presId="urn:microsoft.com/office/officeart/2005/8/layout/vProcess5"/>
    <dgm:cxn modelId="{18BD97EE-B272-43F7-B35C-F97795CEB00E}" type="presOf" srcId="{CC9E470B-9F3C-4990-AF44-91454592D6CA}" destId="{C6C8C0E0-80C1-4510-88B7-FECDDD4EC71E}" srcOrd="1" destOrd="0" presId="urn:microsoft.com/office/officeart/2005/8/layout/vProcess5"/>
    <dgm:cxn modelId="{B7EC21BC-0209-4570-AB16-6E95CA546690}" type="presOf" srcId="{D4559ADB-E1CC-4680-B4DC-351DA144FC74}" destId="{65A09C0D-86F1-4EC0-B71C-8F85969FCC50}" srcOrd="1" destOrd="0" presId="urn:microsoft.com/office/officeart/2005/8/layout/vProcess5"/>
    <dgm:cxn modelId="{2CC1E422-FDD6-4776-B3CC-59F1FD0BE66C}" type="presOf" srcId="{AC13766E-180C-40B6-ACFD-90332B30AD62}" destId="{AC6261C5-8AB0-4B33-9552-670764ECEABB}" srcOrd="0" destOrd="0" presId="urn:microsoft.com/office/officeart/2005/8/layout/vProcess5"/>
    <dgm:cxn modelId="{2E8C765F-CF66-45D3-ADD1-C5D49E767B92}" type="presParOf" srcId="{AC6261C5-8AB0-4B33-9552-670764ECEABB}" destId="{9C38CAF5-9594-47EE-9004-4916CD6A385D}" srcOrd="0" destOrd="0" presId="urn:microsoft.com/office/officeart/2005/8/layout/vProcess5"/>
    <dgm:cxn modelId="{F828974A-0A64-4936-9789-D4E267E19CBC}" type="presParOf" srcId="{AC6261C5-8AB0-4B33-9552-670764ECEABB}" destId="{9FAD066A-53A4-4F21-911F-CC593D57CF7C}" srcOrd="1" destOrd="0" presId="urn:microsoft.com/office/officeart/2005/8/layout/vProcess5"/>
    <dgm:cxn modelId="{D5455B36-D05C-482E-9740-D8BB3CF02914}" type="presParOf" srcId="{AC6261C5-8AB0-4B33-9552-670764ECEABB}" destId="{583EC896-55F3-4BE9-B417-3FDBC5816193}" srcOrd="2" destOrd="0" presId="urn:microsoft.com/office/officeart/2005/8/layout/vProcess5"/>
    <dgm:cxn modelId="{1CF7BE0E-84A8-42F0-8A43-6B0F20061670}" type="presParOf" srcId="{AC6261C5-8AB0-4B33-9552-670764ECEABB}" destId="{9118ED44-E49C-4FC6-9B28-ABF6FC3F66DF}" srcOrd="3" destOrd="0" presId="urn:microsoft.com/office/officeart/2005/8/layout/vProcess5"/>
    <dgm:cxn modelId="{60CDE45D-5866-4F99-B8CA-AAAC60034F26}" type="presParOf" srcId="{AC6261C5-8AB0-4B33-9552-670764ECEABB}" destId="{2ECAC88C-B96E-4E2B-BFEF-CAA692BA6FE6}" srcOrd="4" destOrd="0" presId="urn:microsoft.com/office/officeart/2005/8/layout/vProcess5"/>
    <dgm:cxn modelId="{CC9FD7BF-AA56-4FCB-AE23-12C0AD9F559C}" type="presParOf" srcId="{AC6261C5-8AB0-4B33-9552-670764ECEABB}" destId="{CA4AAE28-E502-472F-8544-6CAEBAED7CB2}" srcOrd="5" destOrd="0" presId="urn:microsoft.com/office/officeart/2005/8/layout/vProcess5"/>
    <dgm:cxn modelId="{7A7A3B13-DB4F-4708-9CEF-B03F6960C58A}" type="presParOf" srcId="{AC6261C5-8AB0-4B33-9552-670764ECEABB}" destId="{65A09C0D-86F1-4EC0-B71C-8F85969FCC50}" srcOrd="6" destOrd="0" presId="urn:microsoft.com/office/officeart/2005/8/layout/vProcess5"/>
    <dgm:cxn modelId="{2D1B03FE-C376-4E15-9FF0-A4C5B06DAAAF}" type="presParOf" srcId="{AC6261C5-8AB0-4B33-9552-670764ECEABB}" destId="{A1C87674-72D6-41D3-B018-0D75981065C2}" srcOrd="7" destOrd="0" presId="urn:microsoft.com/office/officeart/2005/8/layout/vProcess5"/>
    <dgm:cxn modelId="{19ACB9AF-A45F-457E-9584-59A9D00A9FA8}" type="presParOf" srcId="{AC6261C5-8AB0-4B33-9552-670764ECEABB}" destId="{C6C8C0E0-80C1-4510-88B7-FECDDD4EC71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5114E-EDA7-4E96-B657-90DC2A38C906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EB387AF-EA22-4A91-A0CE-8693C7167AF6}">
      <dgm:prSet phldrT="[Testo]" custT="1"/>
      <dgm:spPr/>
      <dgm:t>
        <a:bodyPr/>
        <a:lstStyle/>
        <a:p>
          <a:pPr algn="l"/>
          <a:r>
            <a:rPr lang="it-IT" sz="1800" b="1" dirty="0" smtClean="0"/>
            <a:t>Fase 1</a:t>
          </a:r>
          <a:r>
            <a:rPr lang="it-IT" sz="1800" dirty="0" smtClean="0"/>
            <a:t>: </a:t>
          </a:r>
          <a:r>
            <a:rPr lang="it-IT" sz="1800" b="1" dirty="0" smtClean="0"/>
            <a:t>Identificazione delle criticità </a:t>
          </a:r>
          <a:r>
            <a:rPr lang="it-IT" sz="1800" dirty="0" smtClean="0"/>
            <a:t>delle aziende a livello nazionale e europeo </a:t>
          </a:r>
          <a:endParaRPr lang="it-IT" sz="1800" dirty="0"/>
        </a:p>
      </dgm:t>
    </dgm:pt>
    <dgm:pt modelId="{F33368AC-A1ED-4CB0-BC0B-6731989C6F3A}" type="parTrans" cxnId="{D1DB714E-1739-4FA8-9DD6-7177177C403F}">
      <dgm:prSet/>
      <dgm:spPr/>
      <dgm:t>
        <a:bodyPr/>
        <a:lstStyle/>
        <a:p>
          <a:pPr algn="l"/>
          <a:endParaRPr lang="it-IT" sz="2800"/>
        </a:p>
      </dgm:t>
    </dgm:pt>
    <dgm:pt modelId="{0051FF6A-C62B-4E23-A235-631D780FC2D2}" type="sibTrans" cxnId="{D1DB714E-1739-4FA8-9DD6-7177177C403F}">
      <dgm:prSet custT="1"/>
      <dgm:spPr/>
      <dgm:t>
        <a:bodyPr/>
        <a:lstStyle/>
        <a:p>
          <a:pPr algn="l"/>
          <a:endParaRPr lang="it-IT" sz="1200"/>
        </a:p>
      </dgm:t>
    </dgm:pt>
    <dgm:pt modelId="{9EB931B2-3A43-4B30-85D1-219BF71B8B60}">
      <dgm:prSet phldrT="[Testo]" custT="1"/>
      <dgm:spPr/>
      <dgm:t>
        <a:bodyPr/>
        <a:lstStyle/>
        <a:p>
          <a:pPr algn="l"/>
          <a:r>
            <a:rPr lang="it-IT" sz="1800" b="1" smtClean="0"/>
            <a:t>Fase 2</a:t>
          </a:r>
          <a:r>
            <a:rPr lang="it-IT" sz="1800" smtClean="0"/>
            <a:t>: Sintesi delle </a:t>
          </a:r>
          <a:r>
            <a:rPr lang="it-IT" sz="1800" b="1" smtClean="0"/>
            <a:t>soluzioni tecniche e pratiche </a:t>
          </a:r>
          <a:r>
            <a:rPr lang="it-IT" sz="1800" smtClean="0"/>
            <a:t>(completate da conoscenze scientifiche se necessario)</a:t>
          </a:r>
          <a:endParaRPr lang="it-IT" sz="1800" dirty="0"/>
        </a:p>
      </dgm:t>
    </dgm:pt>
    <dgm:pt modelId="{AB9F233C-726A-4A73-9BC5-282937E20BA8}" type="parTrans" cxnId="{2B70AC0B-F9E7-49EA-8AF5-F6F938AE1D02}">
      <dgm:prSet/>
      <dgm:spPr/>
      <dgm:t>
        <a:bodyPr/>
        <a:lstStyle/>
        <a:p>
          <a:pPr algn="l"/>
          <a:endParaRPr lang="it-IT" sz="2800"/>
        </a:p>
      </dgm:t>
    </dgm:pt>
    <dgm:pt modelId="{5DBD7A62-E9B6-48B9-B570-704B45EA502F}" type="sibTrans" cxnId="{2B70AC0B-F9E7-49EA-8AF5-F6F938AE1D02}">
      <dgm:prSet custT="1"/>
      <dgm:spPr/>
      <dgm:t>
        <a:bodyPr/>
        <a:lstStyle/>
        <a:p>
          <a:pPr algn="l"/>
          <a:endParaRPr lang="it-IT" sz="1200"/>
        </a:p>
      </dgm:t>
    </dgm:pt>
    <dgm:pt modelId="{3444DAE4-DA3F-4360-9DE6-3B90588017A7}">
      <dgm:prSet phldrT="[Testo]" custT="1"/>
      <dgm:spPr/>
      <dgm:t>
        <a:bodyPr/>
        <a:lstStyle/>
        <a:p>
          <a:pPr algn="l"/>
          <a:r>
            <a:rPr lang="it-IT" sz="1800" b="1" smtClean="0"/>
            <a:t>Fase 3</a:t>
          </a:r>
          <a:r>
            <a:rPr lang="it-IT" sz="1800" smtClean="0"/>
            <a:t>: </a:t>
          </a:r>
          <a:r>
            <a:rPr lang="it-IT" sz="1800" b="1" smtClean="0"/>
            <a:t>Valutazione e selezione delle soluzioni </a:t>
          </a:r>
          <a:r>
            <a:rPr lang="it-IT" sz="1800" smtClean="0"/>
            <a:t>proposte e adattate ai differenti contesti/situazioni</a:t>
          </a:r>
          <a:endParaRPr lang="it-IT" sz="1800" dirty="0"/>
        </a:p>
      </dgm:t>
    </dgm:pt>
    <dgm:pt modelId="{D2C4BBBC-5299-48FD-9C82-A0BEE5343457}" type="parTrans" cxnId="{434478D6-0B97-4536-A74B-530F99166825}">
      <dgm:prSet/>
      <dgm:spPr/>
      <dgm:t>
        <a:bodyPr/>
        <a:lstStyle/>
        <a:p>
          <a:pPr algn="l"/>
          <a:endParaRPr lang="it-IT" sz="2800"/>
        </a:p>
      </dgm:t>
    </dgm:pt>
    <dgm:pt modelId="{98C4DA83-27B4-4536-BC06-A53377C14879}" type="sibTrans" cxnId="{434478D6-0B97-4536-A74B-530F99166825}">
      <dgm:prSet custT="1"/>
      <dgm:spPr/>
      <dgm:t>
        <a:bodyPr/>
        <a:lstStyle/>
        <a:p>
          <a:pPr algn="l"/>
          <a:endParaRPr lang="it-IT" sz="1200"/>
        </a:p>
      </dgm:t>
    </dgm:pt>
    <dgm:pt modelId="{450A71AF-B5F0-4173-B7A6-EC681A0D4769}">
      <dgm:prSet custT="1"/>
      <dgm:spPr/>
      <dgm:t>
        <a:bodyPr/>
        <a:lstStyle/>
        <a:p>
          <a:pPr algn="l"/>
          <a:r>
            <a:rPr lang="it-IT" sz="1800" b="1" smtClean="0"/>
            <a:t>Fase 4</a:t>
          </a:r>
          <a:r>
            <a:rPr lang="it-IT" sz="1800" smtClean="0"/>
            <a:t>: Pool di </a:t>
          </a:r>
          <a:r>
            <a:rPr lang="it-IT" sz="1800" b="1" smtClean="0"/>
            <a:t>soluzioni adattate ai contesti locali </a:t>
          </a:r>
          <a:r>
            <a:rPr lang="it-IT" sz="1800" smtClean="0"/>
            <a:t>(con valutazioni di impatto sociale, economico e ambientale) pronte per il trasferimento alle aziende </a:t>
          </a:r>
          <a:endParaRPr lang="it-IT" sz="1800" dirty="0" smtClean="0"/>
        </a:p>
      </dgm:t>
    </dgm:pt>
    <dgm:pt modelId="{1623F66C-6A81-4DA6-8C03-F93424C52A1A}" type="parTrans" cxnId="{BB19D4D3-0D0E-4144-846C-933BD386EB05}">
      <dgm:prSet/>
      <dgm:spPr/>
      <dgm:t>
        <a:bodyPr/>
        <a:lstStyle/>
        <a:p>
          <a:pPr algn="l"/>
          <a:endParaRPr lang="it-IT" sz="2800"/>
        </a:p>
      </dgm:t>
    </dgm:pt>
    <dgm:pt modelId="{34D63A86-5088-461E-B573-849530E5D366}" type="sibTrans" cxnId="{BB19D4D3-0D0E-4144-846C-933BD386EB05}">
      <dgm:prSet custT="1"/>
      <dgm:spPr/>
      <dgm:t>
        <a:bodyPr/>
        <a:lstStyle/>
        <a:p>
          <a:pPr algn="l"/>
          <a:endParaRPr lang="it-IT" sz="1200"/>
        </a:p>
      </dgm:t>
    </dgm:pt>
    <dgm:pt modelId="{3F460F9F-EBF2-4B32-9D48-E455D6422DE5}">
      <dgm:prSet custT="1"/>
      <dgm:spPr/>
      <dgm:t>
        <a:bodyPr/>
        <a:lstStyle/>
        <a:p>
          <a:pPr algn="l"/>
          <a:r>
            <a:rPr lang="it-IT" sz="1800" b="1" dirty="0" smtClean="0"/>
            <a:t>Fase</a:t>
          </a:r>
          <a:r>
            <a:rPr lang="it-IT" sz="1800" dirty="0" smtClean="0"/>
            <a:t> </a:t>
          </a:r>
          <a:r>
            <a:rPr lang="it-IT" sz="1800" b="1" dirty="0" smtClean="0"/>
            <a:t>5</a:t>
          </a:r>
          <a:r>
            <a:rPr lang="it-IT" sz="1800" dirty="0" smtClean="0"/>
            <a:t>: </a:t>
          </a:r>
          <a:r>
            <a:rPr lang="it-IT" sz="1800" b="1" dirty="0" smtClean="0"/>
            <a:t>Valutazione in aziende innovative</a:t>
          </a:r>
          <a:r>
            <a:rPr lang="it-IT" sz="1800" dirty="0" smtClean="0"/>
            <a:t> dell’applicazione pratica delle soluzioni proposte</a:t>
          </a:r>
        </a:p>
      </dgm:t>
    </dgm:pt>
    <dgm:pt modelId="{B9744A34-9AB3-4A40-B86E-A374C4BE60E1}" type="parTrans" cxnId="{8E0C832C-BF42-4E34-8EE1-B0DC0101F991}">
      <dgm:prSet/>
      <dgm:spPr/>
      <dgm:t>
        <a:bodyPr/>
        <a:lstStyle/>
        <a:p>
          <a:pPr algn="l"/>
          <a:endParaRPr lang="it-IT" sz="2800"/>
        </a:p>
      </dgm:t>
    </dgm:pt>
    <dgm:pt modelId="{20934A28-C21A-4436-99BD-49248DD17A2E}" type="sibTrans" cxnId="{8E0C832C-BF42-4E34-8EE1-B0DC0101F991}">
      <dgm:prSet custT="1"/>
      <dgm:spPr/>
      <dgm:t>
        <a:bodyPr/>
        <a:lstStyle/>
        <a:p>
          <a:pPr algn="l"/>
          <a:endParaRPr lang="it-IT" sz="1200"/>
        </a:p>
      </dgm:t>
    </dgm:pt>
    <dgm:pt modelId="{DD6DE187-E3AA-4D39-847B-0B56DA3D66E2}">
      <dgm:prSet custT="1"/>
      <dgm:spPr/>
      <dgm:t>
        <a:bodyPr/>
        <a:lstStyle/>
        <a:p>
          <a:pPr algn="l"/>
          <a:r>
            <a:rPr lang="it-IT" sz="1800" b="1" smtClean="0"/>
            <a:t>Fase</a:t>
          </a:r>
          <a:r>
            <a:rPr lang="it-IT" sz="1800" smtClean="0"/>
            <a:t> </a:t>
          </a:r>
          <a:r>
            <a:rPr lang="it-IT" sz="1800" b="1" smtClean="0"/>
            <a:t>6</a:t>
          </a:r>
          <a:r>
            <a:rPr lang="it-IT" sz="1800" smtClean="0"/>
            <a:t>: Definizione di una </a:t>
          </a:r>
          <a:r>
            <a:rPr lang="it-IT" sz="1800" b="1" smtClean="0"/>
            <a:t>strategia per il trasferimento e lo scambio delle conoscenze </a:t>
          </a:r>
          <a:r>
            <a:rPr lang="it-IT" sz="1800" smtClean="0"/>
            <a:t>con tutta l’Europa (</a:t>
          </a:r>
          <a:r>
            <a:rPr lang="it-IT" sz="1800" b="1" smtClean="0"/>
            <a:t>KTE strategy) </a:t>
          </a:r>
          <a:endParaRPr lang="it-IT" sz="1800" dirty="0"/>
        </a:p>
      </dgm:t>
    </dgm:pt>
    <dgm:pt modelId="{474472EF-5B46-4877-B757-6668ACBEE2A4}" type="parTrans" cxnId="{359CAD04-245D-41DF-AA6E-9291AB52A917}">
      <dgm:prSet/>
      <dgm:spPr/>
      <dgm:t>
        <a:bodyPr/>
        <a:lstStyle/>
        <a:p>
          <a:pPr algn="l"/>
          <a:endParaRPr lang="it-IT" sz="2800"/>
        </a:p>
      </dgm:t>
    </dgm:pt>
    <dgm:pt modelId="{D702AC09-0F61-4A2D-AFE3-BE794B8D6295}" type="sibTrans" cxnId="{359CAD04-245D-41DF-AA6E-9291AB52A917}">
      <dgm:prSet/>
      <dgm:spPr/>
      <dgm:t>
        <a:bodyPr/>
        <a:lstStyle/>
        <a:p>
          <a:pPr algn="l"/>
          <a:endParaRPr lang="it-IT" sz="2800"/>
        </a:p>
      </dgm:t>
    </dgm:pt>
    <dgm:pt modelId="{8AC3474D-BC14-48C3-9146-D746D094658B}" type="pres">
      <dgm:prSet presAssocID="{3FC5114E-EDA7-4E96-B657-90DC2A38C90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29DEE83-1EB9-4A85-8E8F-3B4427E3AC98}" type="pres">
      <dgm:prSet presAssocID="{6EB387AF-EA22-4A91-A0CE-8693C7167AF6}" presName="node" presStyleLbl="node1" presStyleIdx="0" presStyleCnt="6" custScaleX="3452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71997E-8882-4C8E-990E-364867E01A59}" type="pres">
      <dgm:prSet presAssocID="{0051FF6A-C62B-4E23-A235-631D780FC2D2}" presName="sibTrans" presStyleLbl="sibTrans2D1" presStyleIdx="0" presStyleCnt="5"/>
      <dgm:spPr/>
      <dgm:t>
        <a:bodyPr/>
        <a:lstStyle/>
        <a:p>
          <a:endParaRPr lang="it-IT"/>
        </a:p>
      </dgm:t>
    </dgm:pt>
    <dgm:pt modelId="{991283B1-467C-4EA3-A162-BD21F7B525F4}" type="pres">
      <dgm:prSet presAssocID="{0051FF6A-C62B-4E23-A235-631D780FC2D2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381F6C26-7011-4FD7-B4FC-52C2618ECEF8}" type="pres">
      <dgm:prSet presAssocID="{9EB931B2-3A43-4B30-85D1-219BF71B8B60}" presName="node" presStyleLbl="node1" presStyleIdx="1" presStyleCnt="6" custScaleX="3452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93A7E6-DBB6-40C9-8E0C-48C555A6F349}" type="pres">
      <dgm:prSet presAssocID="{5DBD7A62-E9B6-48B9-B570-704B45EA502F}" presName="sibTrans" presStyleLbl="sibTrans2D1" presStyleIdx="1" presStyleCnt="5"/>
      <dgm:spPr/>
      <dgm:t>
        <a:bodyPr/>
        <a:lstStyle/>
        <a:p>
          <a:endParaRPr lang="it-IT"/>
        </a:p>
      </dgm:t>
    </dgm:pt>
    <dgm:pt modelId="{8196C07E-E3FE-4E69-B5FE-FFC001DD2AE4}" type="pres">
      <dgm:prSet presAssocID="{5DBD7A62-E9B6-48B9-B570-704B45EA502F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92632BA0-334C-4B20-BED0-CFEA6D79D095}" type="pres">
      <dgm:prSet presAssocID="{3444DAE4-DA3F-4360-9DE6-3B90588017A7}" presName="node" presStyleLbl="node1" presStyleIdx="2" presStyleCnt="6" custScaleX="3452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E386B2-D488-4C03-A278-04FA218A9BD1}" type="pres">
      <dgm:prSet presAssocID="{98C4DA83-27B4-4536-BC06-A53377C14879}" presName="sibTrans" presStyleLbl="sibTrans2D1" presStyleIdx="2" presStyleCnt="5"/>
      <dgm:spPr/>
      <dgm:t>
        <a:bodyPr/>
        <a:lstStyle/>
        <a:p>
          <a:endParaRPr lang="it-IT"/>
        </a:p>
      </dgm:t>
    </dgm:pt>
    <dgm:pt modelId="{2D2B4254-E022-447C-BD3B-FD93A3B1A0B0}" type="pres">
      <dgm:prSet presAssocID="{98C4DA83-27B4-4536-BC06-A53377C14879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E3AC6D1E-DF20-4D14-9231-3FA8AE48A688}" type="pres">
      <dgm:prSet presAssocID="{450A71AF-B5F0-4173-B7A6-EC681A0D4769}" presName="node" presStyleLbl="node1" presStyleIdx="3" presStyleCnt="6" custScaleX="3452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499444-2A8B-4DEF-9065-6361F7A6CC64}" type="pres">
      <dgm:prSet presAssocID="{34D63A86-5088-461E-B573-849530E5D366}" presName="sibTrans" presStyleLbl="sibTrans2D1" presStyleIdx="3" presStyleCnt="5"/>
      <dgm:spPr/>
      <dgm:t>
        <a:bodyPr/>
        <a:lstStyle/>
        <a:p>
          <a:endParaRPr lang="it-IT"/>
        </a:p>
      </dgm:t>
    </dgm:pt>
    <dgm:pt modelId="{1225AF42-3DBA-4F7F-8B81-941BD79072CD}" type="pres">
      <dgm:prSet presAssocID="{34D63A86-5088-461E-B573-849530E5D366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67E833AB-FE67-48BC-B53F-B31F9272D32F}" type="pres">
      <dgm:prSet presAssocID="{3F460F9F-EBF2-4B32-9D48-E455D6422DE5}" presName="node" presStyleLbl="node1" presStyleIdx="4" presStyleCnt="6" custScaleX="3452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1F7533-F9B8-4482-AC4F-006375E3832F}" type="pres">
      <dgm:prSet presAssocID="{20934A28-C21A-4436-99BD-49248DD17A2E}" presName="sibTrans" presStyleLbl="sibTrans2D1" presStyleIdx="4" presStyleCnt="5"/>
      <dgm:spPr/>
      <dgm:t>
        <a:bodyPr/>
        <a:lstStyle/>
        <a:p>
          <a:endParaRPr lang="it-IT"/>
        </a:p>
      </dgm:t>
    </dgm:pt>
    <dgm:pt modelId="{94F0C6E0-C7E9-4E20-BE2F-5FE9E23B0B24}" type="pres">
      <dgm:prSet presAssocID="{20934A28-C21A-4436-99BD-49248DD17A2E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E3FCB925-179C-428A-91C9-6C1CF4D8BC61}" type="pres">
      <dgm:prSet presAssocID="{DD6DE187-E3AA-4D39-847B-0B56DA3D66E2}" presName="node" presStyleLbl="node1" presStyleIdx="5" presStyleCnt="6" custScaleX="3452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1DB714E-1739-4FA8-9DD6-7177177C403F}" srcId="{3FC5114E-EDA7-4E96-B657-90DC2A38C906}" destId="{6EB387AF-EA22-4A91-A0CE-8693C7167AF6}" srcOrd="0" destOrd="0" parTransId="{F33368AC-A1ED-4CB0-BC0B-6731989C6F3A}" sibTransId="{0051FF6A-C62B-4E23-A235-631D780FC2D2}"/>
    <dgm:cxn modelId="{F93E123E-9823-4DA0-AF02-4662C7505AF2}" type="presOf" srcId="{98C4DA83-27B4-4536-BC06-A53377C14879}" destId="{C9E386B2-D488-4C03-A278-04FA218A9BD1}" srcOrd="0" destOrd="0" presId="urn:microsoft.com/office/officeart/2005/8/layout/process2"/>
    <dgm:cxn modelId="{ACBE8D2D-9419-479E-9B6C-5960A12C1045}" type="presOf" srcId="{34D63A86-5088-461E-B573-849530E5D366}" destId="{1225AF42-3DBA-4F7F-8B81-941BD79072CD}" srcOrd="1" destOrd="0" presId="urn:microsoft.com/office/officeart/2005/8/layout/process2"/>
    <dgm:cxn modelId="{AC781557-0F65-4E02-BF81-CE0A8E0FFFEA}" type="presOf" srcId="{6EB387AF-EA22-4A91-A0CE-8693C7167AF6}" destId="{C29DEE83-1EB9-4A85-8E8F-3B4427E3AC98}" srcOrd="0" destOrd="0" presId="urn:microsoft.com/office/officeart/2005/8/layout/process2"/>
    <dgm:cxn modelId="{434478D6-0B97-4536-A74B-530F99166825}" srcId="{3FC5114E-EDA7-4E96-B657-90DC2A38C906}" destId="{3444DAE4-DA3F-4360-9DE6-3B90588017A7}" srcOrd="2" destOrd="0" parTransId="{D2C4BBBC-5299-48FD-9C82-A0BEE5343457}" sibTransId="{98C4DA83-27B4-4536-BC06-A53377C14879}"/>
    <dgm:cxn modelId="{D0328312-CC57-40BF-A5A1-EB1B8C2D8B72}" type="presOf" srcId="{20934A28-C21A-4436-99BD-49248DD17A2E}" destId="{F91F7533-F9B8-4482-AC4F-006375E3832F}" srcOrd="0" destOrd="0" presId="urn:microsoft.com/office/officeart/2005/8/layout/process2"/>
    <dgm:cxn modelId="{55373F81-39F3-46D4-B891-0C8C82BAD01A}" type="presOf" srcId="{34D63A86-5088-461E-B573-849530E5D366}" destId="{FD499444-2A8B-4DEF-9065-6361F7A6CC64}" srcOrd="0" destOrd="0" presId="urn:microsoft.com/office/officeart/2005/8/layout/process2"/>
    <dgm:cxn modelId="{548DAB27-B765-43D0-814C-C9E5DB417D07}" type="presOf" srcId="{5DBD7A62-E9B6-48B9-B570-704B45EA502F}" destId="{BE93A7E6-DBB6-40C9-8E0C-48C555A6F349}" srcOrd="0" destOrd="0" presId="urn:microsoft.com/office/officeart/2005/8/layout/process2"/>
    <dgm:cxn modelId="{806CF2EC-ABA1-41A6-B8D5-5D1FED787737}" type="presOf" srcId="{0051FF6A-C62B-4E23-A235-631D780FC2D2}" destId="{991283B1-467C-4EA3-A162-BD21F7B525F4}" srcOrd="1" destOrd="0" presId="urn:microsoft.com/office/officeart/2005/8/layout/process2"/>
    <dgm:cxn modelId="{8B91D0EF-A38A-460E-9517-711FA70078BA}" type="presOf" srcId="{450A71AF-B5F0-4173-B7A6-EC681A0D4769}" destId="{E3AC6D1E-DF20-4D14-9231-3FA8AE48A688}" srcOrd="0" destOrd="0" presId="urn:microsoft.com/office/officeart/2005/8/layout/process2"/>
    <dgm:cxn modelId="{BB19D4D3-0D0E-4144-846C-933BD386EB05}" srcId="{3FC5114E-EDA7-4E96-B657-90DC2A38C906}" destId="{450A71AF-B5F0-4173-B7A6-EC681A0D4769}" srcOrd="3" destOrd="0" parTransId="{1623F66C-6A81-4DA6-8C03-F93424C52A1A}" sibTransId="{34D63A86-5088-461E-B573-849530E5D366}"/>
    <dgm:cxn modelId="{1412FE14-B2DF-4756-AE10-A5123E9E1F51}" type="presOf" srcId="{3F460F9F-EBF2-4B32-9D48-E455D6422DE5}" destId="{67E833AB-FE67-48BC-B53F-B31F9272D32F}" srcOrd="0" destOrd="0" presId="urn:microsoft.com/office/officeart/2005/8/layout/process2"/>
    <dgm:cxn modelId="{8E0C832C-BF42-4E34-8EE1-B0DC0101F991}" srcId="{3FC5114E-EDA7-4E96-B657-90DC2A38C906}" destId="{3F460F9F-EBF2-4B32-9D48-E455D6422DE5}" srcOrd="4" destOrd="0" parTransId="{B9744A34-9AB3-4A40-B86E-A374C4BE60E1}" sibTransId="{20934A28-C21A-4436-99BD-49248DD17A2E}"/>
    <dgm:cxn modelId="{621016E8-73F7-416E-8D6F-3DA33B0E6CE1}" type="presOf" srcId="{98C4DA83-27B4-4536-BC06-A53377C14879}" destId="{2D2B4254-E022-447C-BD3B-FD93A3B1A0B0}" srcOrd="1" destOrd="0" presId="urn:microsoft.com/office/officeart/2005/8/layout/process2"/>
    <dgm:cxn modelId="{92116E3A-F896-495B-8279-6EA02487B9F3}" type="presOf" srcId="{20934A28-C21A-4436-99BD-49248DD17A2E}" destId="{94F0C6E0-C7E9-4E20-BE2F-5FE9E23B0B24}" srcOrd="1" destOrd="0" presId="urn:microsoft.com/office/officeart/2005/8/layout/process2"/>
    <dgm:cxn modelId="{2B70AC0B-F9E7-49EA-8AF5-F6F938AE1D02}" srcId="{3FC5114E-EDA7-4E96-B657-90DC2A38C906}" destId="{9EB931B2-3A43-4B30-85D1-219BF71B8B60}" srcOrd="1" destOrd="0" parTransId="{AB9F233C-726A-4A73-9BC5-282937E20BA8}" sibTransId="{5DBD7A62-E9B6-48B9-B570-704B45EA502F}"/>
    <dgm:cxn modelId="{359CAD04-245D-41DF-AA6E-9291AB52A917}" srcId="{3FC5114E-EDA7-4E96-B657-90DC2A38C906}" destId="{DD6DE187-E3AA-4D39-847B-0B56DA3D66E2}" srcOrd="5" destOrd="0" parTransId="{474472EF-5B46-4877-B757-6668ACBEE2A4}" sibTransId="{D702AC09-0F61-4A2D-AFE3-BE794B8D6295}"/>
    <dgm:cxn modelId="{8B502859-7883-4241-B902-AE69FA8DD52F}" type="presOf" srcId="{0051FF6A-C62B-4E23-A235-631D780FC2D2}" destId="{3271997E-8882-4C8E-990E-364867E01A59}" srcOrd="0" destOrd="0" presId="urn:microsoft.com/office/officeart/2005/8/layout/process2"/>
    <dgm:cxn modelId="{7B1EA5C4-C478-4370-942C-FC3C823C0FEC}" type="presOf" srcId="{9EB931B2-3A43-4B30-85D1-219BF71B8B60}" destId="{381F6C26-7011-4FD7-B4FC-52C2618ECEF8}" srcOrd="0" destOrd="0" presId="urn:microsoft.com/office/officeart/2005/8/layout/process2"/>
    <dgm:cxn modelId="{D1F5D7A9-A02A-4E6A-9F46-FCD5D59CFA9F}" type="presOf" srcId="{DD6DE187-E3AA-4D39-847B-0B56DA3D66E2}" destId="{E3FCB925-179C-428A-91C9-6C1CF4D8BC61}" srcOrd="0" destOrd="0" presId="urn:microsoft.com/office/officeart/2005/8/layout/process2"/>
    <dgm:cxn modelId="{3D36624B-3B53-466F-8C78-1348ED3D5FBF}" type="presOf" srcId="{3FC5114E-EDA7-4E96-B657-90DC2A38C906}" destId="{8AC3474D-BC14-48C3-9146-D746D094658B}" srcOrd="0" destOrd="0" presId="urn:microsoft.com/office/officeart/2005/8/layout/process2"/>
    <dgm:cxn modelId="{5209EA61-6C5D-42F5-A986-826D7CFEBBA0}" type="presOf" srcId="{3444DAE4-DA3F-4360-9DE6-3B90588017A7}" destId="{92632BA0-334C-4B20-BED0-CFEA6D79D095}" srcOrd="0" destOrd="0" presId="urn:microsoft.com/office/officeart/2005/8/layout/process2"/>
    <dgm:cxn modelId="{5530D4B4-EC02-44F8-93B7-DD9D45E483C3}" type="presOf" srcId="{5DBD7A62-E9B6-48B9-B570-704B45EA502F}" destId="{8196C07E-E3FE-4E69-B5FE-FFC001DD2AE4}" srcOrd="1" destOrd="0" presId="urn:microsoft.com/office/officeart/2005/8/layout/process2"/>
    <dgm:cxn modelId="{F559214E-32C4-4BEA-8642-3CA1E4A6E7DF}" type="presParOf" srcId="{8AC3474D-BC14-48C3-9146-D746D094658B}" destId="{C29DEE83-1EB9-4A85-8E8F-3B4427E3AC98}" srcOrd="0" destOrd="0" presId="urn:microsoft.com/office/officeart/2005/8/layout/process2"/>
    <dgm:cxn modelId="{9FD50B2E-DC09-48B5-A822-7ACD6389AB04}" type="presParOf" srcId="{8AC3474D-BC14-48C3-9146-D746D094658B}" destId="{3271997E-8882-4C8E-990E-364867E01A59}" srcOrd="1" destOrd="0" presId="urn:microsoft.com/office/officeart/2005/8/layout/process2"/>
    <dgm:cxn modelId="{F23DB47C-FCFD-4828-9C84-A5E8D71FDA13}" type="presParOf" srcId="{3271997E-8882-4C8E-990E-364867E01A59}" destId="{991283B1-467C-4EA3-A162-BD21F7B525F4}" srcOrd="0" destOrd="0" presId="urn:microsoft.com/office/officeart/2005/8/layout/process2"/>
    <dgm:cxn modelId="{B68628D8-0941-4C9F-8F68-2A5F5E82B621}" type="presParOf" srcId="{8AC3474D-BC14-48C3-9146-D746D094658B}" destId="{381F6C26-7011-4FD7-B4FC-52C2618ECEF8}" srcOrd="2" destOrd="0" presId="urn:microsoft.com/office/officeart/2005/8/layout/process2"/>
    <dgm:cxn modelId="{C5A2B25A-340B-41BF-9C95-C494700E8F68}" type="presParOf" srcId="{8AC3474D-BC14-48C3-9146-D746D094658B}" destId="{BE93A7E6-DBB6-40C9-8E0C-48C555A6F349}" srcOrd="3" destOrd="0" presId="urn:microsoft.com/office/officeart/2005/8/layout/process2"/>
    <dgm:cxn modelId="{435D1DE0-04EB-4BC3-8B2F-A0B816481327}" type="presParOf" srcId="{BE93A7E6-DBB6-40C9-8E0C-48C555A6F349}" destId="{8196C07E-E3FE-4E69-B5FE-FFC001DD2AE4}" srcOrd="0" destOrd="0" presId="urn:microsoft.com/office/officeart/2005/8/layout/process2"/>
    <dgm:cxn modelId="{6E501722-DA37-4DFF-B0AB-6AA7A729AFCD}" type="presParOf" srcId="{8AC3474D-BC14-48C3-9146-D746D094658B}" destId="{92632BA0-334C-4B20-BED0-CFEA6D79D095}" srcOrd="4" destOrd="0" presId="urn:microsoft.com/office/officeart/2005/8/layout/process2"/>
    <dgm:cxn modelId="{8E78A5B6-3768-41C5-9FE6-C0FDAC697C46}" type="presParOf" srcId="{8AC3474D-BC14-48C3-9146-D746D094658B}" destId="{C9E386B2-D488-4C03-A278-04FA218A9BD1}" srcOrd="5" destOrd="0" presId="urn:microsoft.com/office/officeart/2005/8/layout/process2"/>
    <dgm:cxn modelId="{2E935E23-4122-4EF2-AAE9-4446ABA354FD}" type="presParOf" srcId="{C9E386B2-D488-4C03-A278-04FA218A9BD1}" destId="{2D2B4254-E022-447C-BD3B-FD93A3B1A0B0}" srcOrd="0" destOrd="0" presId="urn:microsoft.com/office/officeart/2005/8/layout/process2"/>
    <dgm:cxn modelId="{F129394D-2DC0-49CE-8124-67CC16D10A73}" type="presParOf" srcId="{8AC3474D-BC14-48C3-9146-D746D094658B}" destId="{E3AC6D1E-DF20-4D14-9231-3FA8AE48A688}" srcOrd="6" destOrd="0" presId="urn:microsoft.com/office/officeart/2005/8/layout/process2"/>
    <dgm:cxn modelId="{2AFE2D5F-FC3A-4D63-B42E-533E43A7375E}" type="presParOf" srcId="{8AC3474D-BC14-48C3-9146-D746D094658B}" destId="{FD499444-2A8B-4DEF-9065-6361F7A6CC64}" srcOrd="7" destOrd="0" presId="urn:microsoft.com/office/officeart/2005/8/layout/process2"/>
    <dgm:cxn modelId="{4870482F-3528-460B-B3B6-C984010A3F59}" type="presParOf" srcId="{FD499444-2A8B-4DEF-9065-6361F7A6CC64}" destId="{1225AF42-3DBA-4F7F-8B81-941BD79072CD}" srcOrd="0" destOrd="0" presId="urn:microsoft.com/office/officeart/2005/8/layout/process2"/>
    <dgm:cxn modelId="{4FA7588E-EF66-47EB-A900-F1AAD071E9E5}" type="presParOf" srcId="{8AC3474D-BC14-48C3-9146-D746D094658B}" destId="{67E833AB-FE67-48BC-B53F-B31F9272D32F}" srcOrd="8" destOrd="0" presId="urn:microsoft.com/office/officeart/2005/8/layout/process2"/>
    <dgm:cxn modelId="{DD5BB6E6-E4DB-433C-83E7-4BD264621507}" type="presParOf" srcId="{8AC3474D-BC14-48C3-9146-D746D094658B}" destId="{F91F7533-F9B8-4482-AC4F-006375E3832F}" srcOrd="9" destOrd="0" presId="urn:microsoft.com/office/officeart/2005/8/layout/process2"/>
    <dgm:cxn modelId="{661BDCDB-0EDA-418C-9049-DF258205F719}" type="presParOf" srcId="{F91F7533-F9B8-4482-AC4F-006375E3832F}" destId="{94F0C6E0-C7E9-4E20-BE2F-5FE9E23B0B24}" srcOrd="0" destOrd="0" presId="urn:microsoft.com/office/officeart/2005/8/layout/process2"/>
    <dgm:cxn modelId="{313BAF53-D1B5-43AD-AD98-C6321DA071E0}" type="presParOf" srcId="{8AC3474D-BC14-48C3-9146-D746D094658B}" destId="{E3FCB925-179C-428A-91C9-6C1CF4D8BC6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D066A-53A4-4F21-911F-CC593D57CF7C}">
      <dsp:nvSpPr>
        <dsp:cNvPr id="0" name=""/>
        <dsp:cNvSpPr/>
      </dsp:nvSpPr>
      <dsp:spPr>
        <a:xfrm>
          <a:off x="0" y="0"/>
          <a:ext cx="8500000" cy="300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/>
        </a:p>
      </dsp:txBody>
      <dsp:txXfrm>
        <a:off x="87867" y="87867"/>
        <a:ext cx="5262766" cy="2824266"/>
      </dsp:txXfrm>
    </dsp:sp>
    <dsp:sp modelId="{583EC896-55F3-4BE9-B417-3FDBC5816193}">
      <dsp:nvSpPr>
        <dsp:cNvPr id="0" name=""/>
        <dsp:cNvSpPr/>
      </dsp:nvSpPr>
      <dsp:spPr>
        <a:xfrm>
          <a:off x="749999" y="3500000"/>
          <a:ext cx="8500000" cy="300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/>
        </a:p>
      </dsp:txBody>
      <dsp:txXfrm>
        <a:off x="837866" y="3587867"/>
        <a:ext cx="5624266" cy="2824266"/>
      </dsp:txXfrm>
    </dsp:sp>
    <dsp:sp modelId="{9118ED44-E49C-4FC6-9B28-ABF6FC3F66DF}">
      <dsp:nvSpPr>
        <dsp:cNvPr id="0" name=""/>
        <dsp:cNvSpPr/>
      </dsp:nvSpPr>
      <dsp:spPr>
        <a:xfrm>
          <a:off x="1499999" y="7000000"/>
          <a:ext cx="8500000" cy="300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/>
        </a:p>
      </dsp:txBody>
      <dsp:txXfrm>
        <a:off x="1587866" y="7087867"/>
        <a:ext cx="5624266" cy="2824266"/>
      </dsp:txXfrm>
    </dsp:sp>
    <dsp:sp modelId="{2ECAC88C-B96E-4E2B-BFEF-CAA692BA6FE6}">
      <dsp:nvSpPr>
        <dsp:cNvPr id="0" name=""/>
        <dsp:cNvSpPr/>
      </dsp:nvSpPr>
      <dsp:spPr>
        <a:xfrm>
          <a:off x="6550000" y="2275000"/>
          <a:ext cx="1950000" cy="19500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6988750" y="2275000"/>
        <a:ext cx="1072500" cy="1467375"/>
      </dsp:txXfrm>
    </dsp:sp>
    <dsp:sp modelId="{CA4AAE28-E502-472F-8544-6CAEBAED7CB2}">
      <dsp:nvSpPr>
        <dsp:cNvPr id="0" name=""/>
        <dsp:cNvSpPr/>
      </dsp:nvSpPr>
      <dsp:spPr>
        <a:xfrm>
          <a:off x="7300000" y="5755000"/>
          <a:ext cx="1950000" cy="19500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7738750" y="5755000"/>
        <a:ext cx="1072500" cy="1467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DEE83-1EB9-4A85-8E8F-3B4427E3AC98}">
      <dsp:nvSpPr>
        <dsp:cNvPr id="0" name=""/>
        <dsp:cNvSpPr/>
      </dsp:nvSpPr>
      <dsp:spPr>
        <a:xfrm>
          <a:off x="1020426" y="4370"/>
          <a:ext cx="8011570" cy="58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Fase 1</a:t>
          </a:r>
          <a:r>
            <a:rPr lang="it-IT" sz="1800" kern="1200" dirty="0" smtClean="0"/>
            <a:t>: </a:t>
          </a:r>
          <a:r>
            <a:rPr lang="it-IT" sz="1800" b="1" kern="1200" dirty="0" smtClean="0"/>
            <a:t>Identificazione delle criticità </a:t>
          </a:r>
          <a:r>
            <a:rPr lang="it-IT" sz="1800" kern="1200" dirty="0" smtClean="0"/>
            <a:t>delle aziende a livello nazionale e europeo </a:t>
          </a:r>
          <a:endParaRPr lang="it-IT" sz="1800" kern="1200" dirty="0"/>
        </a:p>
      </dsp:txBody>
      <dsp:txXfrm>
        <a:off x="1037419" y="21363"/>
        <a:ext cx="7977584" cy="546184"/>
      </dsp:txXfrm>
    </dsp:sp>
    <dsp:sp modelId="{3271997E-8882-4C8E-990E-364867E01A59}">
      <dsp:nvSpPr>
        <dsp:cNvPr id="0" name=""/>
        <dsp:cNvSpPr/>
      </dsp:nvSpPr>
      <dsp:spPr>
        <a:xfrm rot="5400000">
          <a:off x="4917430" y="599044"/>
          <a:ext cx="217563" cy="261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4947889" y="620801"/>
        <a:ext cx="156646" cy="152294"/>
      </dsp:txXfrm>
    </dsp:sp>
    <dsp:sp modelId="{381F6C26-7011-4FD7-B4FC-52C2618ECEF8}">
      <dsp:nvSpPr>
        <dsp:cNvPr id="0" name=""/>
        <dsp:cNvSpPr/>
      </dsp:nvSpPr>
      <dsp:spPr>
        <a:xfrm>
          <a:off x="1020426" y="874625"/>
          <a:ext cx="8011570" cy="58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smtClean="0"/>
            <a:t>Fase 2</a:t>
          </a:r>
          <a:r>
            <a:rPr lang="it-IT" sz="1800" kern="1200" smtClean="0"/>
            <a:t>: Sintesi delle </a:t>
          </a:r>
          <a:r>
            <a:rPr lang="it-IT" sz="1800" b="1" kern="1200" smtClean="0"/>
            <a:t>soluzioni tecniche e pratiche </a:t>
          </a:r>
          <a:r>
            <a:rPr lang="it-IT" sz="1800" kern="1200" smtClean="0"/>
            <a:t>(completate da conoscenze scientifiche se necessario)</a:t>
          </a:r>
          <a:endParaRPr lang="it-IT" sz="1800" kern="1200" dirty="0"/>
        </a:p>
      </dsp:txBody>
      <dsp:txXfrm>
        <a:off x="1037419" y="891618"/>
        <a:ext cx="7977584" cy="546184"/>
      </dsp:txXfrm>
    </dsp:sp>
    <dsp:sp modelId="{BE93A7E6-DBB6-40C9-8E0C-48C555A6F349}">
      <dsp:nvSpPr>
        <dsp:cNvPr id="0" name=""/>
        <dsp:cNvSpPr/>
      </dsp:nvSpPr>
      <dsp:spPr>
        <a:xfrm rot="5400000">
          <a:off x="4917430" y="1469299"/>
          <a:ext cx="217563" cy="261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4947889" y="1491056"/>
        <a:ext cx="156646" cy="152294"/>
      </dsp:txXfrm>
    </dsp:sp>
    <dsp:sp modelId="{92632BA0-334C-4B20-BED0-CFEA6D79D095}">
      <dsp:nvSpPr>
        <dsp:cNvPr id="0" name=""/>
        <dsp:cNvSpPr/>
      </dsp:nvSpPr>
      <dsp:spPr>
        <a:xfrm>
          <a:off x="1020426" y="1744880"/>
          <a:ext cx="8011570" cy="58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smtClean="0"/>
            <a:t>Fase 3</a:t>
          </a:r>
          <a:r>
            <a:rPr lang="it-IT" sz="1800" kern="1200" smtClean="0"/>
            <a:t>: </a:t>
          </a:r>
          <a:r>
            <a:rPr lang="it-IT" sz="1800" b="1" kern="1200" smtClean="0"/>
            <a:t>Valutazione e selezione delle soluzioni </a:t>
          </a:r>
          <a:r>
            <a:rPr lang="it-IT" sz="1800" kern="1200" smtClean="0"/>
            <a:t>proposte e adattate ai differenti contesti/situazioni</a:t>
          </a:r>
          <a:endParaRPr lang="it-IT" sz="1800" kern="1200" dirty="0"/>
        </a:p>
      </dsp:txBody>
      <dsp:txXfrm>
        <a:off x="1037419" y="1761873"/>
        <a:ext cx="7977584" cy="546184"/>
      </dsp:txXfrm>
    </dsp:sp>
    <dsp:sp modelId="{C9E386B2-D488-4C03-A278-04FA218A9BD1}">
      <dsp:nvSpPr>
        <dsp:cNvPr id="0" name=""/>
        <dsp:cNvSpPr/>
      </dsp:nvSpPr>
      <dsp:spPr>
        <a:xfrm rot="5400000">
          <a:off x="4917430" y="2339555"/>
          <a:ext cx="217563" cy="261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4947889" y="2361312"/>
        <a:ext cx="156646" cy="152294"/>
      </dsp:txXfrm>
    </dsp:sp>
    <dsp:sp modelId="{E3AC6D1E-DF20-4D14-9231-3FA8AE48A688}">
      <dsp:nvSpPr>
        <dsp:cNvPr id="0" name=""/>
        <dsp:cNvSpPr/>
      </dsp:nvSpPr>
      <dsp:spPr>
        <a:xfrm>
          <a:off x="1020426" y="2615136"/>
          <a:ext cx="8011570" cy="58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smtClean="0"/>
            <a:t>Fase 4</a:t>
          </a:r>
          <a:r>
            <a:rPr lang="it-IT" sz="1800" kern="1200" smtClean="0"/>
            <a:t>: Pool di </a:t>
          </a:r>
          <a:r>
            <a:rPr lang="it-IT" sz="1800" b="1" kern="1200" smtClean="0"/>
            <a:t>soluzioni adattate ai contesti locali </a:t>
          </a:r>
          <a:r>
            <a:rPr lang="it-IT" sz="1800" kern="1200" smtClean="0"/>
            <a:t>(con valutazioni di impatto sociale, economico e ambientale) pronte per il trasferimento alle aziende </a:t>
          </a:r>
          <a:endParaRPr lang="it-IT" sz="1800" kern="1200" dirty="0" smtClean="0"/>
        </a:p>
      </dsp:txBody>
      <dsp:txXfrm>
        <a:off x="1037419" y="2632129"/>
        <a:ext cx="7977584" cy="546184"/>
      </dsp:txXfrm>
    </dsp:sp>
    <dsp:sp modelId="{FD499444-2A8B-4DEF-9065-6361F7A6CC64}">
      <dsp:nvSpPr>
        <dsp:cNvPr id="0" name=""/>
        <dsp:cNvSpPr/>
      </dsp:nvSpPr>
      <dsp:spPr>
        <a:xfrm rot="5400000">
          <a:off x="4917430" y="3209810"/>
          <a:ext cx="217563" cy="261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4947889" y="3231567"/>
        <a:ext cx="156646" cy="152294"/>
      </dsp:txXfrm>
    </dsp:sp>
    <dsp:sp modelId="{67E833AB-FE67-48BC-B53F-B31F9272D32F}">
      <dsp:nvSpPr>
        <dsp:cNvPr id="0" name=""/>
        <dsp:cNvSpPr/>
      </dsp:nvSpPr>
      <dsp:spPr>
        <a:xfrm>
          <a:off x="1020426" y="3485391"/>
          <a:ext cx="8011570" cy="58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Fase</a:t>
          </a:r>
          <a:r>
            <a:rPr lang="it-IT" sz="1800" kern="1200" dirty="0" smtClean="0"/>
            <a:t> </a:t>
          </a:r>
          <a:r>
            <a:rPr lang="it-IT" sz="1800" b="1" kern="1200" dirty="0" smtClean="0"/>
            <a:t>5</a:t>
          </a:r>
          <a:r>
            <a:rPr lang="it-IT" sz="1800" kern="1200" dirty="0" smtClean="0"/>
            <a:t>: </a:t>
          </a:r>
          <a:r>
            <a:rPr lang="it-IT" sz="1800" b="1" kern="1200" dirty="0" smtClean="0"/>
            <a:t>Valutazione in aziende innovative</a:t>
          </a:r>
          <a:r>
            <a:rPr lang="it-IT" sz="1800" kern="1200" dirty="0" smtClean="0"/>
            <a:t> dell’applicazione pratica delle soluzioni proposte</a:t>
          </a:r>
        </a:p>
      </dsp:txBody>
      <dsp:txXfrm>
        <a:off x="1037419" y="3502384"/>
        <a:ext cx="7977584" cy="546184"/>
      </dsp:txXfrm>
    </dsp:sp>
    <dsp:sp modelId="{F91F7533-F9B8-4482-AC4F-006375E3832F}">
      <dsp:nvSpPr>
        <dsp:cNvPr id="0" name=""/>
        <dsp:cNvSpPr/>
      </dsp:nvSpPr>
      <dsp:spPr>
        <a:xfrm rot="5400000">
          <a:off x="4917430" y="4080065"/>
          <a:ext cx="217563" cy="261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4947889" y="4101822"/>
        <a:ext cx="156646" cy="152294"/>
      </dsp:txXfrm>
    </dsp:sp>
    <dsp:sp modelId="{E3FCB925-179C-428A-91C9-6C1CF4D8BC61}">
      <dsp:nvSpPr>
        <dsp:cNvPr id="0" name=""/>
        <dsp:cNvSpPr/>
      </dsp:nvSpPr>
      <dsp:spPr>
        <a:xfrm>
          <a:off x="1020426" y="4355646"/>
          <a:ext cx="8011570" cy="580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smtClean="0"/>
            <a:t>Fase</a:t>
          </a:r>
          <a:r>
            <a:rPr lang="it-IT" sz="1800" kern="1200" smtClean="0"/>
            <a:t> </a:t>
          </a:r>
          <a:r>
            <a:rPr lang="it-IT" sz="1800" b="1" kern="1200" smtClean="0"/>
            <a:t>6</a:t>
          </a:r>
          <a:r>
            <a:rPr lang="it-IT" sz="1800" kern="1200" smtClean="0"/>
            <a:t>: Definizione di una </a:t>
          </a:r>
          <a:r>
            <a:rPr lang="it-IT" sz="1800" b="1" kern="1200" smtClean="0"/>
            <a:t>strategia per il trasferimento e lo scambio delle conoscenze </a:t>
          </a:r>
          <a:r>
            <a:rPr lang="it-IT" sz="1800" kern="1200" smtClean="0"/>
            <a:t>con tutta l’Europa (</a:t>
          </a:r>
          <a:r>
            <a:rPr lang="it-IT" sz="1800" b="1" kern="1200" smtClean="0"/>
            <a:t>KTE strategy) </a:t>
          </a:r>
          <a:endParaRPr lang="it-IT" sz="1800" kern="1200" dirty="0"/>
        </a:p>
      </dsp:txBody>
      <dsp:txXfrm>
        <a:off x="1037419" y="4372639"/>
        <a:ext cx="7977584" cy="54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12C2E-A1E0-4884-A335-863F0F0951E5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36515-CB57-4D9D-8B17-616A5B952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10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system implemented in </a:t>
            </a:r>
            <a:r>
              <a:rPr lang="en-US" sz="1200" dirty="0" err="1"/>
              <a:t>EuroSheep</a:t>
            </a:r>
            <a:r>
              <a:rPr lang="en-US" sz="1200" dirty="0"/>
              <a:t> relies on a 6-step co-construction process to provide practical solutions tailored to end-users to improve sheep profitability: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94F4-996D-4775-BFA7-2D881D6F01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71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2FA502-A60B-4277-B175-6A02E7843951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A14BC-CE6C-47FE-B5EF-F8AEC352936D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46" y="23813"/>
            <a:ext cx="4025103" cy="17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5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97704"/>
            <a:ext cx="1638876" cy="7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3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A282-4BBE-44B9-9946-857B5E26C996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4FCA-18F3-4B23-BB35-49FCA42EE408}" type="slidenum">
              <a:rPr lang="fr-FR" smtClean="0"/>
              <a:t>‹N›</a:t>
            </a:fld>
            <a:endParaRPr lang="fr-FR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046" y="23813"/>
            <a:ext cx="4025103" cy="1776412"/>
          </a:xfrm>
          <a:prstGeom prst="rect">
            <a:avLst/>
          </a:prstGeom>
        </p:spPr>
      </p:pic>
      <p:pic>
        <p:nvPicPr>
          <p:cNvPr id="9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3793" y="5349875"/>
            <a:ext cx="2933954" cy="800170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8600" y="5161040"/>
            <a:ext cx="4572000" cy="12014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068529" y="5816773"/>
            <a:ext cx="948610" cy="539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552" y="5853052"/>
            <a:ext cx="863184" cy="4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fr-FR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A282-4BBE-44B9-9946-857B5E26C996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4FCA-18F3-4B23-BB35-49FCA42EE408}" type="slidenum">
              <a:rPr lang="fr-FR" smtClean="0"/>
              <a:t>‹N›</a:t>
            </a:fld>
            <a:endParaRPr lang="fr-FR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58" y="6227425"/>
            <a:ext cx="1411568" cy="6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4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A282-4BBE-44B9-9946-857B5E26C996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4FCA-18F3-4B23-BB35-49FCA42EE408}" type="slidenum">
              <a:rPr lang="fr-FR" smtClean="0"/>
              <a:t>‹N›</a:t>
            </a:fld>
            <a:endParaRPr lang="fr-FR"/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58" y="6227425"/>
            <a:ext cx="1411568" cy="6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8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isocèle 7"/>
          <p:cNvSpPr/>
          <p:nvPr userDrawn="1"/>
        </p:nvSpPr>
        <p:spPr>
          <a:xfrm>
            <a:off x="-7002" y="2990851"/>
            <a:ext cx="608759" cy="3867149"/>
          </a:xfrm>
          <a:prstGeom prst="triangle">
            <a:avLst>
              <a:gd name="adj" fmla="val 0"/>
            </a:avLst>
          </a:prstGeom>
          <a:solidFill>
            <a:srgbClr val="A5B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 userDrawn="1"/>
        </p:nvSpPr>
        <p:spPr>
          <a:xfrm rot="10800000">
            <a:off x="11449049" y="-1"/>
            <a:ext cx="733423" cy="4886325"/>
          </a:xfrm>
          <a:prstGeom prst="triangle">
            <a:avLst>
              <a:gd name="adj" fmla="val 0"/>
            </a:avLst>
          </a:prstGeom>
          <a:solidFill>
            <a:srgbClr val="5972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 userDrawn="1"/>
        </p:nvSpPr>
        <p:spPr>
          <a:xfrm flipH="1">
            <a:off x="11810999" y="2990851"/>
            <a:ext cx="380999" cy="3867149"/>
          </a:xfrm>
          <a:prstGeom prst="triangle">
            <a:avLst>
              <a:gd name="adj" fmla="val 0"/>
            </a:avLst>
          </a:prstGeom>
          <a:solidFill>
            <a:srgbClr val="A5BAD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95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carta@agrisricerca.it" TargetMode="Externa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433556" y="4004552"/>
            <a:ext cx="7766936" cy="1096899"/>
          </a:xfrm>
        </p:spPr>
        <p:txBody>
          <a:bodyPr/>
          <a:lstStyle/>
          <a:p>
            <a:r>
              <a:rPr lang="fr-FR" dirty="0" smtClean="0"/>
              <a:t>Antonello Carta &amp; Sotero Salaris  </a:t>
            </a:r>
            <a:r>
              <a:rPr lang="fr-FR" dirty="0"/>
              <a:t>- </a:t>
            </a:r>
            <a:r>
              <a:rPr lang="fr-FR" dirty="0" smtClean="0"/>
              <a:t>AGRIS Sardegna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717176" y="1989604"/>
            <a:ext cx="9729694" cy="328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 smtClean="0">
                <a:solidFill>
                  <a:srgbClr val="9DBE39"/>
                </a:solidFill>
              </a:rPr>
              <a:t>Rete di lavoro Europea per lo scambio interattivo di conoscenze innovative tra gli attori della filiera sulla sanità e l’alimentazione degli ovini</a:t>
            </a:r>
            <a:endParaRPr lang="it-IT" sz="3600" dirty="0">
              <a:solidFill>
                <a:srgbClr val="9DB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060" y="103315"/>
            <a:ext cx="5301826" cy="1070428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EuroSheep</a:t>
            </a:r>
            <a:r>
              <a:rPr lang="fr-FR" sz="3600" dirty="0" smtClean="0"/>
              <a:t>: </a:t>
            </a:r>
            <a:r>
              <a:rPr lang="fr-FR" sz="3600" dirty="0"/>
              <a:t>6 </a:t>
            </a:r>
            <a:r>
              <a:rPr lang="fr-FR" sz="3600" dirty="0" err="1" smtClean="0"/>
              <a:t>fasi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816748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021609769"/>
              </p:ext>
            </p:extLst>
          </p:nvPr>
        </p:nvGraphicFramePr>
        <p:xfrm>
          <a:off x="1261035" y="1173743"/>
          <a:ext cx="10052424" cy="49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711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59752" y="2050782"/>
            <a:ext cx="8601674" cy="35735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b="1" dirty="0" err="1" smtClean="0">
                <a:solidFill>
                  <a:srgbClr val="9DBE39"/>
                </a:solidFill>
              </a:rPr>
              <a:t>Questionario</a:t>
            </a:r>
            <a:r>
              <a:rPr lang="fr-FR" b="1" dirty="0" smtClean="0">
                <a:solidFill>
                  <a:srgbClr val="9DBE39"/>
                </a:solidFill>
              </a:rPr>
              <a:t> sui </a:t>
            </a:r>
            <a:r>
              <a:rPr lang="fr-FR" b="1" dirty="0" err="1" smtClean="0">
                <a:solidFill>
                  <a:srgbClr val="9DBE39"/>
                </a:solidFill>
              </a:rPr>
              <a:t>bisogni</a:t>
            </a:r>
            <a:r>
              <a:rPr lang="fr-FR" b="1" dirty="0" smtClean="0">
                <a:solidFill>
                  <a:srgbClr val="9DBE39"/>
                </a:solidFill>
              </a:rPr>
              <a:t> e le </a:t>
            </a:r>
            <a:r>
              <a:rPr lang="fr-FR" b="1" dirty="0" err="1" smtClean="0">
                <a:solidFill>
                  <a:srgbClr val="9DBE39"/>
                </a:solidFill>
              </a:rPr>
              <a:t>criticità</a:t>
            </a:r>
            <a:r>
              <a:rPr lang="fr-FR" b="1" dirty="0" smtClean="0">
                <a:solidFill>
                  <a:srgbClr val="9DBE39"/>
                </a:solidFill>
              </a:rPr>
              <a:t> </a:t>
            </a:r>
            <a:r>
              <a:rPr lang="fr-FR" b="1" dirty="0" err="1" smtClean="0">
                <a:solidFill>
                  <a:srgbClr val="9DBE39"/>
                </a:solidFill>
              </a:rPr>
              <a:t>degli</a:t>
            </a:r>
            <a:r>
              <a:rPr lang="fr-FR" b="1" dirty="0" smtClean="0">
                <a:solidFill>
                  <a:srgbClr val="9DBE39"/>
                </a:solidFill>
              </a:rPr>
              <a:t> </a:t>
            </a:r>
            <a:r>
              <a:rPr lang="fr-FR" b="1" dirty="0" err="1" smtClean="0">
                <a:solidFill>
                  <a:srgbClr val="9DBE39"/>
                </a:solidFill>
              </a:rPr>
              <a:t>allevatori</a:t>
            </a:r>
            <a:r>
              <a:rPr lang="fr-FR" b="1" dirty="0" smtClean="0">
                <a:solidFill>
                  <a:srgbClr val="9DBE39"/>
                </a:solidFill>
              </a:rPr>
              <a:t> </a:t>
            </a:r>
            <a:r>
              <a:rPr lang="fr-FR" b="1" dirty="0" err="1" smtClean="0">
                <a:solidFill>
                  <a:srgbClr val="9DBE39"/>
                </a:solidFill>
              </a:rPr>
              <a:t>ovini</a:t>
            </a:r>
            <a:r>
              <a:rPr lang="fr-FR" b="1" dirty="0" smtClean="0">
                <a:solidFill>
                  <a:srgbClr val="9DBE39"/>
                </a:solidFill>
              </a:rPr>
              <a:t> </a:t>
            </a:r>
            <a:r>
              <a:rPr lang="fr-FR" b="1" dirty="0" err="1" smtClean="0">
                <a:solidFill>
                  <a:srgbClr val="9DBE39"/>
                </a:solidFill>
              </a:rPr>
              <a:t>europei</a:t>
            </a:r>
            <a:r>
              <a:rPr lang="fr-FR" b="1" dirty="0" smtClean="0">
                <a:solidFill>
                  <a:srgbClr val="9DBE39"/>
                </a:solidFill>
              </a:rPr>
              <a:t> </a:t>
            </a:r>
            <a:endParaRPr lang="fr-FR" b="1" dirty="0">
              <a:solidFill>
                <a:srgbClr val="9DB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730" y="354746"/>
            <a:ext cx="5069153" cy="74980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Obiettivo dell’indagine </a:t>
            </a:r>
            <a:endParaRPr lang="it-IT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4298" y="1368466"/>
            <a:ext cx="9710057" cy="570585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Raccogliere i principali bisogni delle aziende  </a:t>
            </a:r>
          </a:p>
          <a:p>
            <a:r>
              <a:rPr lang="it-IT" sz="2400" dirty="0" smtClean="0"/>
              <a:t>Questionario online rivolto a allevatori, consulenti e veterinari, ricercatori, che hanno familiarità con le aziende ovine</a:t>
            </a:r>
          </a:p>
          <a:p>
            <a:r>
              <a:rPr lang="it-IT" sz="2400" dirty="0" smtClean="0"/>
              <a:t>Criticità proposte per selezione: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b="1" dirty="0" smtClean="0">
                <a:solidFill>
                  <a:schemeClr val="accent2"/>
                </a:solidFill>
              </a:rPr>
              <a:t>Alimentazione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smtClean="0"/>
              <a:t>di:</a:t>
            </a:r>
          </a:p>
          <a:p>
            <a:pPr lvl="2"/>
            <a:r>
              <a:rPr lang="it-IT" dirty="0" smtClean="0"/>
              <a:t>Pecore </a:t>
            </a:r>
          </a:p>
          <a:p>
            <a:pPr lvl="2"/>
            <a:r>
              <a:rPr lang="it-IT" dirty="0" smtClean="0"/>
              <a:t>Rimonta </a:t>
            </a:r>
          </a:p>
          <a:p>
            <a:pPr lvl="2"/>
            <a:r>
              <a:rPr lang="it-IT" dirty="0" smtClean="0"/>
              <a:t>Agnelle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b="1" dirty="0" smtClean="0">
                <a:solidFill>
                  <a:schemeClr val="accent2"/>
                </a:solidFill>
              </a:rPr>
              <a:t>Sanità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smtClean="0"/>
              <a:t>di:</a:t>
            </a:r>
          </a:p>
          <a:p>
            <a:pPr lvl="2"/>
            <a:r>
              <a:rPr lang="it-IT" dirty="0" smtClean="0"/>
              <a:t>Adulte e rimonta </a:t>
            </a:r>
          </a:p>
          <a:p>
            <a:pPr lvl="2"/>
            <a:r>
              <a:rPr lang="it-IT" dirty="0" smtClean="0"/>
              <a:t>Agnelli 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b="1" dirty="0" smtClean="0">
                <a:solidFill>
                  <a:schemeClr val="accent2"/>
                </a:solidFill>
              </a:rPr>
              <a:t>Gestione del gregge </a:t>
            </a:r>
            <a:r>
              <a:rPr lang="it-IT" dirty="0" smtClean="0"/>
              <a:t>relativamente alla sanità e all’alimentazione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b="1" dirty="0" smtClean="0">
                <a:solidFill>
                  <a:schemeClr val="accent2"/>
                </a:solidFill>
              </a:rPr>
              <a:t>Modalità di acquisizione delle innovazioni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98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347081"/>
            <a:ext cx="4659086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Utilizzo dei risultati </a:t>
            </a:r>
            <a:endParaRPr lang="it-IT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8829" y="1835930"/>
            <a:ext cx="10515600" cy="382464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it-IT" dirty="0" smtClean="0"/>
              <a:t>Ogni gruppo di lavoro valida le criticità espresse a livello nazionale dagli allevatori  </a:t>
            </a:r>
            <a:r>
              <a:rPr lang="it-IT" b="1" dirty="0" smtClean="0">
                <a:solidFill>
                  <a:schemeClr val="accent2"/>
                </a:solidFill>
              </a:rPr>
              <a:t>(5 bisogni per nazione e per categoria) </a:t>
            </a:r>
            <a:r>
              <a:rPr lang="it-IT" b="1" dirty="0" smtClean="0"/>
              <a:t>e le porterà al Workshop Transnazionale  </a:t>
            </a:r>
            <a:endParaRPr lang="it-IT" dirty="0" smtClean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it-IT" dirty="0" smtClean="0"/>
              <a:t>Durante la Fase 2, verranno identificate a livello transnazionale soluzioni e suggerimenti pratici che corrispondano alle criticità evidenziate a livello nazionale </a:t>
            </a:r>
          </a:p>
        </p:txBody>
      </p:sp>
    </p:spTree>
    <p:extLst>
      <p:ext uri="{BB962C8B-B14F-4D97-AF65-F5344CB8AC3E}">
        <p14:creationId xmlns:p14="http://schemas.microsoft.com/office/powerpoint/2010/main" val="29889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679" y="252391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 </a:t>
            </a:r>
            <a:r>
              <a:rPr lang="fr-FR" sz="3600" dirty="0" err="1" smtClean="0"/>
              <a:t>Risultati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56857" y="1422853"/>
            <a:ext cx="7239000" cy="4351338"/>
          </a:xfrm>
        </p:spPr>
        <p:txBody>
          <a:bodyPr/>
          <a:lstStyle/>
          <a:p>
            <a:r>
              <a:rPr lang="fr-FR" dirty="0" smtClean="0"/>
              <a:t>Più di 1200 </a:t>
            </a:r>
            <a:r>
              <a:rPr lang="fr-FR" dirty="0" err="1" smtClean="0"/>
              <a:t>questionari</a:t>
            </a:r>
            <a:r>
              <a:rPr lang="fr-FR" dirty="0" smtClean="0"/>
              <a:t> </a:t>
            </a:r>
            <a:r>
              <a:rPr lang="fr-FR" dirty="0" err="1" smtClean="0"/>
              <a:t>completati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sz="3200" b="1" dirty="0"/>
              <a:t>700 </a:t>
            </a:r>
            <a:r>
              <a:rPr lang="fr-FR" sz="3200" b="1" dirty="0" err="1" smtClean="0"/>
              <a:t>allevatori</a:t>
            </a:r>
            <a:endParaRPr lang="fr-FR" sz="3200" b="1" dirty="0"/>
          </a:p>
          <a:p>
            <a:pPr lvl="1"/>
            <a:r>
              <a:rPr lang="fr-FR" dirty="0" smtClean="0"/>
              <a:t>30 </a:t>
            </a:r>
            <a:r>
              <a:rPr lang="fr-FR" dirty="0" err="1" smtClean="0"/>
              <a:t>addetti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sz="2800" b="1" dirty="0"/>
              <a:t>160 </a:t>
            </a:r>
            <a:r>
              <a:rPr lang="fr-FR" sz="2800" b="1" dirty="0" err="1" smtClean="0"/>
              <a:t>consulenti</a:t>
            </a:r>
            <a:endParaRPr lang="fr-FR" sz="2800" b="1" dirty="0"/>
          </a:p>
          <a:p>
            <a:pPr lvl="1"/>
            <a:r>
              <a:rPr lang="fr-FR" sz="2800" b="1" dirty="0"/>
              <a:t>110 </a:t>
            </a:r>
            <a:r>
              <a:rPr lang="fr-FR" sz="2800" b="1" dirty="0" err="1" smtClean="0"/>
              <a:t>veterinari</a:t>
            </a:r>
            <a:endParaRPr lang="fr-FR" sz="2800" b="1" dirty="0"/>
          </a:p>
          <a:p>
            <a:pPr lvl="1"/>
            <a:r>
              <a:rPr lang="fr-FR" dirty="0"/>
              <a:t>70 </a:t>
            </a:r>
            <a:r>
              <a:rPr lang="fr-FR" dirty="0" err="1" smtClean="0"/>
              <a:t>ricercatori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dirty="0"/>
              <a:t>30 </a:t>
            </a:r>
            <a:r>
              <a:rPr lang="fr-FR" dirty="0" err="1" smtClean="0"/>
              <a:t>dottorati</a:t>
            </a:r>
            <a:endParaRPr lang="fr-FR" dirty="0"/>
          </a:p>
          <a:p>
            <a:pPr lvl="1"/>
            <a:r>
              <a:rPr lang="fr-FR" dirty="0"/>
              <a:t>60 </a:t>
            </a:r>
            <a:r>
              <a:rPr lang="fr-FR" dirty="0" err="1" smtClean="0"/>
              <a:t>studenti</a:t>
            </a:r>
            <a:endParaRPr lang="fr-FR" dirty="0"/>
          </a:p>
          <a:p>
            <a:pPr lvl="1"/>
            <a:r>
              <a:rPr lang="fr-FR" dirty="0"/>
              <a:t>75 </a:t>
            </a:r>
            <a:r>
              <a:rPr lang="fr-FR" dirty="0" err="1" smtClean="0"/>
              <a:t>altri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3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6466" y="1343602"/>
            <a:ext cx="5252049" cy="825857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Produzioni</a:t>
            </a:r>
            <a:endParaRPr lang="es-ES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10 Gráfic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3591532"/>
              </p:ext>
            </p:extLst>
          </p:nvPr>
        </p:nvGraphicFramePr>
        <p:xfrm>
          <a:off x="596915" y="149609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687597" y="282716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Nazioni e settori </a:t>
            </a:r>
            <a:endParaRPr lang="es-ES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5080015"/>
              </p:ext>
            </p:extLst>
          </p:nvPr>
        </p:nvGraphicFramePr>
        <p:xfrm>
          <a:off x="6113929" y="929590"/>
          <a:ext cx="5921935" cy="294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413720"/>
              </p:ext>
            </p:extLst>
          </p:nvPr>
        </p:nvGraphicFramePr>
        <p:xfrm>
          <a:off x="6113929" y="3878729"/>
          <a:ext cx="5500593" cy="265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8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074423" y="1934119"/>
            <a:ext cx="10077702" cy="328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>
              <a:solidFill>
                <a:srgbClr val="9DBE39"/>
              </a:solidFill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1131912" y="1850976"/>
            <a:ext cx="9440464" cy="315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000" b="1" dirty="0" err="1" smtClean="0">
                <a:solidFill>
                  <a:srgbClr val="9DBE39"/>
                </a:solidFill>
              </a:rPr>
              <a:t>Attività</a:t>
            </a:r>
            <a:r>
              <a:rPr lang="en-GB" sz="4000" b="1" dirty="0" smtClean="0">
                <a:solidFill>
                  <a:srgbClr val="9DBE39"/>
                </a:solidFill>
              </a:rPr>
              <a:t> </a:t>
            </a:r>
            <a:r>
              <a:rPr lang="en-GB" sz="4000" b="1" dirty="0" err="1" smtClean="0">
                <a:solidFill>
                  <a:srgbClr val="9DBE39"/>
                </a:solidFill>
              </a:rPr>
              <a:t>gruppo</a:t>
            </a:r>
            <a:r>
              <a:rPr lang="en-GB" sz="4000" b="1" dirty="0" smtClean="0">
                <a:solidFill>
                  <a:srgbClr val="9DBE39"/>
                </a:solidFill>
              </a:rPr>
              <a:t> di </a:t>
            </a:r>
            <a:r>
              <a:rPr lang="en-GB" sz="4000" b="1" dirty="0" err="1" smtClean="0">
                <a:solidFill>
                  <a:srgbClr val="9DBE39"/>
                </a:solidFill>
              </a:rPr>
              <a:t>lavoro</a:t>
            </a:r>
            <a:r>
              <a:rPr lang="en-GB" sz="4000" b="1" dirty="0" smtClean="0">
                <a:solidFill>
                  <a:srgbClr val="9DBE39"/>
                </a:solidFill>
              </a:rPr>
              <a:t>: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 err="1" smtClean="0"/>
              <a:t>Analisi</a:t>
            </a:r>
            <a:r>
              <a:rPr lang="en-GB" sz="3200" dirty="0" smtClean="0"/>
              <a:t> </a:t>
            </a:r>
            <a:r>
              <a:rPr lang="en-GB" sz="3200" dirty="0" err="1" smtClean="0"/>
              <a:t>dei</a:t>
            </a:r>
            <a:r>
              <a:rPr lang="en-GB" sz="3200" dirty="0" smtClean="0"/>
              <a:t> </a:t>
            </a:r>
            <a:r>
              <a:rPr lang="en-GB" sz="3200" dirty="0" err="1" smtClean="0"/>
              <a:t>risultati</a:t>
            </a:r>
            <a:r>
              <a:rPr lang="en-GB" sz="3200" dirty="0" smtClean="0"/>
              <a:t> </a:t>
            </a:r>
            <a:r>
              <a:rPr lang="en-GB" sz="3200" dirty="0" err="1" smtClean="0"/>
              <a:t>dell’indagine</a:t>
            </a:r>
            <a:r>
              <a:rPr lang="en-GB" sz="3200" dirty="0" smtClean="0"/>
              <a:t>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 err="1" smtClean="0"/>
              <a:t>validazione</a:t>
            </a:r>
            <a:r>
              <a:rPr lang="en-GB" sz="3200" dirty="0" smtClean="0"/>
              <a:t> </a:t>
            </a:r>
            <a:r>
              <a:rPr lang="en-GB" sz="3200" dirty="0" err="1" smtClean="0"/>
              <a:t>delle</a:t>
            </a:r>
            <a:r>
              <a:rPr lang="en-GB" sz="3200" dirty="0" smtClean="0"/>
              <a:t> </a:t>
            </a:r>
            <a:r>
              <a:rPr lang="en-GB" sz="3200" dirty="0" err="1" smtClean="0"/>
              <a:t>principali</a:t>
            </a:r>
            <a:r>
              <a:rPr lang="en-GB" sz="3200" dirty="0" smtClean="0"/>
              <a:t> </a:t>
            </a:r>
            <a:r>
              <a:rPr lang="en-GB" sz="3200" dirty="0" err="1" smtClean="0"/>
              <a:t>criticità</a:t>
            </a:r>
            <a:r>
              <a:rPr lang="en-GB" sz="3200" dirty="0" smtClean="0"/>
              <a:t> a </a:t>
            </a:r>
            <a:r>
              <a:rPr lang="en-GB" sz="3200" dirty="0" err="1" smtClean="0"/>
              <a:t>livello</a:t>
            </a:r>
            <a:r>
              <a:rPr lang="en-GB" sz="3200" dirty="0" smtClean="0"/>
              <a:t> </a:t>
            </a:r>
            <a:r>
              <a:rPr lang="en-GB" sz="3200" dirty="0" err="1" smtClean="0"/>
              <a:t>nazionale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51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475" y="3724445"/>
            <a:ext cx="4737683" cy="2842610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48343"/>
              </p:ext>
            </p:extLst>
          </p:nvPr>
        </p:nvGraphicFramePr>
        <p:xfrm>
          <a:off x="688686" y="1315244"/>
          <a:ext cx="4539096" cy="17145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132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Allevatore (proprietario)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Addetto agli animali / Lavoratore presso una azienda ovina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Veterinario aziendale o veterinario sanità pubblica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Consulente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Ricercatore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Insegnante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Studente universitario o di Scuola di 2° grado o di Scuola Professionale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Altro.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144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t="3882" b="11811"/>
          <a:stretch/>
        </p:blipFill>
        <p:spPr>
          <a:xfrm>
            <a:off x="588324" y="3472873"/>
            <a:ext cx="4639458" cy="3094182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45872"/>
              </p:ext>
            </p:extLst>
          </p:nvPr>
        </p:nvGraphicFramePr>
        <p:xfrm>
          <a:off x="6423693" y="1315244"/>
          <a:ext cx="4262582" cy="122491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Carne</a:t>
                      </a:r>
                      <a:r>
                        <a:rPr lang="it-IT" sz="1100" u="none" strike="noStrike" dirty="0">
                          <a:effectLst/>
                        </a:rPr>
                        <a:t>: quando gli agnelli sono venduti per ingrasso o macellazione e questa è la produzione principale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Latte</a:t>
                      </a:r>
                      <a:r>
                        <a:rPr lang="it-IT" sz="1100" u="none" strike="noStrike" dirty="0">
                          <a:effectLst/>
                        </a:rPr>
                        <a:t>: latte e/o prodotti lattiero-caseari e agnelli da latte sono i principali prodotti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106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Duplice</a:t>
                      </a:r>
                      <a:r>
                        <a:rPr lang="it-IT" sz="1100" u="none" strike="noStrike" dirty="0">
                          <a:effectLst/>
                        </a:rPr>
                        <a:t> attitudine: quando i ricavi da latte e carne sono comparabili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117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576945" y="766618"/>
            <a:ext cx="157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PROFESSIONE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111999" y="766618"/>
            <a:ext cx="267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PRINCIPALE PRODUZIONE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15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770909" y="5935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/>
              <a:t>PRINCIPALI SFIDE E NECESSITA’ INERENTI L’ALIMENTAZIONE </a:t>
            </a:r>
            <a:r>
              <a:rPr lang="it-IT" dirty="0" smtClean="0"/>
              <a:t>Risposte: 142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OVINI ADULTI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50868"/>
              </p:ext>
            </p:extLst>
          </p:nvPr>
        </p:nvGraphicFramePr>
        <p:xfrm>
          <a:off x="1759293" y="1714190"/>
          <a:ext cx="7173558" cy="4445523"/>
        </p:xfrm>
        <a:graphic>
          <a:graphicData uri="http://schemas.openxmlformats.org/drawingml/2006/table">
            <a:tbl>
              <a:tblPr firstRow="1" firstCol="1" bandRow="1"/>
              <a:tblGrid>
                <a:gridCol w="556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problematica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Conoscenza dei fabbisogni nutritivi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Rapporto concentrato/foraggio nella dieta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Livelli di urea nel latte (rapporto sbilanciato tra energia e proteina nella dieta)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Concentrazione proteica della dieta (concentrato + foraggio)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Gestione dell’erba per il pascolo e del pascolamento (tecniche di pascolamento, misure della disponibilità di erba, rotazione,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Produzione di foraggi conservati (fieno, insilati, fieno-silo)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Cotiche multi-specie (e.g.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plantago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cicoria, trifogli,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Colture foraggere (mais, sorgo, cavolo, colza, barbabietola,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Qualità chimica del latte (contenuto in grasso e proteina)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Integrazione minerale e vitaminica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Mancanza di consulenza tecnica qualificata e imparziale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Valore nutritivo del foraggio (erba inclusa)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70034"/>
              </p:ext>
            </p:extLst>
          </p:nvPr>
        </p:nvGraphicFramePr>
        <p:xfrm>
          <a:off x="9277658" y="1714190"/>
          <a:ext cx="1249242" cy="4453200"/>
        </p:xfrm>
        <a:graphic>
          <a:graphicData uri="http://schemas.openxmlformats.org/drawingml/2006/table">
            <a:tbl>
              <a:tblPr/>
              <a:tblGrid>
                <a:gridCol w="42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00"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471" y="1714190"/>
            <a:ext cx="324127" cy="216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79" y="1724581"/>
            <a:ext cx="324000" cy="216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15" y="1724581"/>
            <a:ext cx="324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770909" y="5935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/>
              <a:t>PRINCIPALI SFIDE E NECESSITA’ INERENTI L’ALIMENTAZIONE </a:t>
            </a:r>
            <a:r>
              <a:rPr lang="it-IT" dirty="0" smtClean="0"/>
              <a:t>Risposte: 142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OVINI ADULTI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29161"/>
              </p:ext>
            </p:extLst>
          </p:nvPr>
        </p:nvGraphicFramePr>
        <p:xfrm>
          <a:off x="1759292" y="1729557"/>
          <a:ext cx="5967417" cy="4445523"/>
        </p:xfrm>
        <a:graphic>
          <a:graphicData uri="http://schemas.openxmlformats.org/drawingml/2006/table">
            <a:tbl>
              <a:tblPr firstRow="1" firstCol="1" bandRow="1"/>
              <a:tblGrid>
                <a:gridCol w="556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problematica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Conoscenza dei fabbisogni nutritivi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Rapporto concentrato/foraggio nella dieta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Livelli di urea nel latte (rapporto sbilanciato tra energia e proteina nella dieta)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Concentrazione proteica della dieta (concentrato + foraggio)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Gestione dell’erba per il pascolo e del pascolamento (tecniche di pascolamento, misure della disponibilità di erba, rotazione,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Produzione di foraggi conservati (fieno, insilati, fieno-silo)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Cotiche multi-specie (e.g.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plantago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cicoria, trifogli,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Colture foraggere (mais, sorgo, cavolo, colza, barbabietola,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Qualità chimica del latte (contenuto in grasso e proteina)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Integrazione minerale e vitaminica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Mancanza di consulenza tecnica qualificata e imparziale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Valore nutritivo del foraggio (erba inclusa)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0" marR="43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Parentesi graffa chiusa 1"/>
          <p:cNvSpPr/>
          <p:nvPr/>
        </p:nvSpPr>
        <p:spPr>
          <a:xfrm>
            <a:off x="7771332" y="2759592"/>
            <a:ext cx="320040" cy="44704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circolare a sinistra 9"/>
          <p:cNvSpPr/>
          <p:nvPr/>
        </p:nvSpPr>
        <p:spPr>
          <a:xfrm flipV="1">
            <a:off x="7791763" y="1963699"/>
            <a:ext cx="2144985" cy="3377821"/>
          </a:xfrm>
          <a:prstGeom prst="curvedLeftArrow">
            <a:avLst>
              <a:gd name="adj1" fmla="val 5195"/>
              <a:gd name="adj2" fmla="val 9349"/>
              <a:gd name="adj3" fmla="val 1647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 rot="5400000">
            <a:off x="7943298" y="3719618"/>
            <a:ext cx="216969" cy="5036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 rot="5400000">
            <a:off x="7963618" y="4075218"/>
            <a:ext cx="216969" cy="50367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circolare a sinistra 15"/>
          <p:cNvSpPr/>
          <p:nvPr/>
        </p:nvSpPr>
        <p:spPr>
          <a:xfrm flipV="1">
            <a:off x="7807683" y="1948909"/>
            <a:ext cx="2144985" cy="4071587"/>
          </a:xfrm>
          <a:prstGeom prst="curvedLeftArrow">
            <a:avLst>
              <a:gd name="adj1" fmla="val 5195"/>
              <a:gd name="adj2" fmla="val 9349"/>
              <a:gd name="adj3" fmla="val 1647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635779" y="1493672"/>
            <a:ext cx="133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PROPOSTE STWG E GL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589740" y="2184214"/>
            <a:ext cx="9511553" cy="382428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it-IT" dirty="0" smtClean="0"/>
              <a:t>Presentazione del progetto </a:t>
            </a:r>
            <a:r>
              <a:rPr lang="it-IT" dirty="0" err="1" smtClean="0"/>
              <a:t>EuroSheep</a:t>
            </a:r>
            <a:r>
              <a:rPr lang="it-IT" dirty="0" smtClean="0"/>
              <a:t> </a:t>
            </a:r>
          </a:p>
          <a:p>
            <a:pPr>
              <a:spcAft>
                <a:spcPts val="1800"/>
              </a:spcAft>
            </a:pPr>
            <a:r>
              <a:rPr lang="it-IT" dirty="0" smtClean="0"/>
              <a:t>Presentazione dei risultati del questionario sulle necessità di soluzioni per le aziende ovine (ITA  &amp; Europa)</a:t>
            </a:r>
          </a:p>
          <a:p>
            <a:pPr>
              <a:spcAft>
                <a:spcPts val="1800"/>
              </a:spcAft>
            </a:pPr>
            <a:r>
              <a:rPr lang="it-IT" dirty="0" smtClean="0"/>
              <a:t>Validazione delle necessità scaturite dal questionario – per il prossimo workshop transnazionale </a:t>
            </a:r>
          </a:p>
          <a:p>
            <a:pPr>
              <a:spcAft>
                <a:spcPts val="1800"/>
              </a:spcAft>
            </a:pPr>
            <a:r>
              <a:rPr lang="it-IT" dirty="0" smtClean="0"/>
              <a:t>Seguito del progetto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94268" y="1086828"/>
            <a:ext cx="1556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Agenda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89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10033" r="11984" b="12711"/>
          <a:stretch/>
        </p:blipFill>
        <p:spPr>
          <a:xfrm>
            <a:off x="8410575" y="2533650"/>
            <a:ext cx="3067050" cy="238125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770909" y="5935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PRINCIPALI SFIDE E NECESSITA’ INERENTI L’ALIMENTAZIONE</a:t>
            </a:r>
            <a:r>
              <a:rPr lang="it-IT" dirty="0" smtClean="0"/>
              <a:t> Risposte: 147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le 5 più importanti patologie nell’allevamento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1312429" y="1635111"/>
          <a:ext cx="2764271" cy="5022864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2268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Mastiti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zoppie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48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Gastroenterotossiemie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Parassiti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Aborti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Visna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r>
                        <a:rPr lang="it-IT" sz="1100" dirty="0" err="1">
                          <a:effectLst/>
                        </a:rPr>
                        <a:t>Maedi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pedaina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Clostridiosi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paratubercolosi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Blu </a:t>
                      </a:r>
                      <a:r>
                        <a:rPr lang="it-IT" sz="1100" dirty="0" err="1">
                          <a:effectLst/>
                        </a:rPr>
                        <a:t>tongue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Dismetabolie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disordini apparato gastro intestinale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Agalassia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Parassiti interni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Parassiti gastrointestinali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Problemi riproduttivi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Acidosi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Diarrea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Scrapie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pasteurellosi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Pneumonia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Brucellosi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mastiti subcliniche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Coccidiosi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Mortalità degli agnelli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infertilità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Mastiti cliniche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Tossiemia gravidica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5075067" y="1635111"/>
          <a:ext cx="2772000" cy="4484700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2296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Malattie da Virus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Toxoplasmosi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Dermatiti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diarree neonatali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Antrace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Malattie neonatali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malattie podali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Ipofertilità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Salmonellosi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Problemi respiratori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Parassiti esterni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Ipoavitaminosi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Malattie batteriche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OPA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CODD e pedaina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mastiti da pseudomonas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Ectima contagioso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Mastiti da stafilococco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Febbre Q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Miasi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Criptosporidiosi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Zoonosi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Alcalosi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Linfoadeniti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Problemi </a:t>
                      </a:r>
                      <a:r>
                        <a:rPr lang="it-IT" sz="1100" dirty="0">
                          <a:effectLst/>
                        </a:rPr>
                        <a:t>alle mucose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57" marR="19157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5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567760" y="1589322"/>
          <a:ext cx="8788385" cy="4805813"/>
        </p:xfrm>
        <a:graphic>
          <a:graphicData uri="http://schemas.openxmlformats.org/drawingml/2006/table">
            <a:tbl>
              <a:tblPr firstRow="1" firstCol="1" bandRow="1"/>
              <a:tblGrid>
                <a:gridCol w="6815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3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problematica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Mastiti cliniche (latte alterato, mammella calda) o mastiti subcliniche (cellule somatiche elevate)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Zoppie 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pedaina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dermatiti contagiose, etc.)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Parassiti interni 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Fascioliasi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Dicrocelium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parassiti gastro-intestinali, vermi bronco-polmonari, Echinococcosi,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Cineurosi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Estrosi)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Gastro-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enterotossemie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e/o altre patologie da Clostridi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Problemi dell’apparato respiratorio (secrezioni nasali, tosse, respirazione alterata, polmonite, adenomatosi, Pasteurellosi…..)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Disordini dell’apparato gastro-intestinale (diarrea persistente)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Mancanza di consulenza tecnica qualificata e imparziale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Patologie sporadiche che compaiono clinicamente in pochi casi (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paratubercolosi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Border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disease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Visna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Maedi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adenomatosi polmonare…….)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Condizione corporea (nota di stato corporeo) non adeguata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Parassiti esterni (rogna, pidocchi, zecche, pulci, mosche , acari, etc.)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Problemi alla pelle o alle mucose (ascessi, piaghe,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Ectima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contagioso)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Comportamento disturbato o anormale (problemi nervosi, collo rigido, movimenti laterali, isolamento,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Scrapie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770909" y="5935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PRINCIPALI SFIDE E NECESSITA’ INERENTI LO STATO SANITARIO</a:t>
            </a:r>
            <a:r>
              <a:rPr lang="it-IT" dirty="0" smtClean="0"/>
              <a:t> Risposte: 144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OVINI ADULTI E </a:t>
            </a:r>
            <a:r>
              <a:rPr lang="it-IT" b="1" dirty="0" smtClean="0">
                <a:solidFill>
                  <a:srgbClr val="FF0000"/>
                </a:solidFill>
              </a:rPr>
              <a:t>RIMONTA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9757063" y="1589322"/>
          <a:ext cx="1490400" cy="4806000"/>
        </p:xfrm>
        <a:graphic>
          <a:graphicData uri="http://schemas.openxmlformats.org/drawingml/2006/table">
            <a:tbl>
              <a:tblPr/>
              <a:tblGrid>
                <a:gridCol w="49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128" y="1599803"/>
            <a:ext cx="324127" cy="2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55" y="1599803"/>
            <a:ext cx="324000" cy="216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28" y="1599803"/>
            <a:ext cx="324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567760" y="1589322"/>
          <a:ext cx="7310730" cy="4805813"/>
        </p:xfrm>
        <a:graphic>
          <a:graphicData uri="http://schemas.openxmlformats.org/drawingml/2006/table">
            <a:tbl>
              <a:tblPr firstRow="1" firstCol="1" bandRow="1"/>
              <a:tblGrid>
                <a:gridCol w="6815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problematica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Mastiti cliniche (latte alterato, mammella calda) o mastiti subcliniche (cellule somatiche elevate)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Zoppie 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pedaina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dermatiti contagiose, etc.)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Parassiti interni 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Fascioliasi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Dicrocelium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parassiti gastro-intestinali, vermi bronco-polmonari, Echinococcosi,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Cineurosi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Estrosi)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Gastro-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enterotossemie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e/o altre patologie da Clostridi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Problemi dell’apparato respiratorio (secrezioni nasali, tosse, respirazione alterata, polmonite, adenomatosi, Pasteurellosi…..)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Disordini dell’apparato gastro-intestinale (diarrea persistente)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Mancanza di consulenza tecnica qualificata e imparziale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Patologie sporadiche che compaiono clinicamente in pochi casi (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paratubercolosi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Border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disease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Visna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Maedi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adenomatosi polmonare…….)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Condizione corporea (nota di stato corporeo) non adeguata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Parassiti esterni (rogna, pidocchi, zecche, pulci, mosche , acari, etc.)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Problemi alla pelle o alle mucose (ascessi, piaghe,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Ectima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contagioso)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Comportamento disturbato o anormale (problemi nervosi, collo rigido, movimenti laterali, isolamento,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Scrapie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707079" y="4345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PRINCIPALI SFIDE E NECESSITA’ INERENTI LO STATO SANITARIO</a:t>
            </a:r>
            <a:r>
              <a:rPr lang="it-IT" dirty="0" smtClean="0"/>
              <a:t> Risposte: 144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OVINI ADULTI E </a:t>
            </a:r>
            <a:r>
              <a:rPr lang="it-IT" b="1" dirty="0" smtClean="0">
                <a:solidFill>
                  <a:srgbClr val="FF0000"/>
                </a:solidFill>
              </a:rPr>
              <a:t>RIMONTA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llout 2 4"/>
          <p:cNvSpPr/>
          <p:nvPr/>
        </p:nvSpPr>
        <p:spPr>
          <a:xfrm>
            <a:off x="8646114" y="1010116"/>
            <a:ext cx="3216098" cy="1306801"/>
          </a:xfrm>
          <a:prstGeom prst="borderCallout2">
            <a:avLst>
              <a:gd name="adj1" fmla="val 50502"/>
              <a:gd name="adj2" fmla="val -4271"/>
              <a:gd name="adj3" fmla="val 74022"/>
              <a:gd name="adj4" fmla="val -10694"/>
              <a:gd name="adj5" fmla="val 82000"/>
              <a:gd name="adj6" fmla="val -209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>
                <a:ea typeface="Calibri" panose="020F0502020204030204" pitchFamily="34" charset="0"/>
              </a:rPr>
              <a:t>Precisare la definizione delle mastiti in funzione delle soluzioni chi si vogliono proporre (problema nel suo insieme o riferimento a singoli patogeni e/o gruppi di essi (contagiosi , ambientali))</a:t>
            </a:r>
            <a:endParaRPr lang="it-IT" sz="1400" dirty="0"/>
          </a:p>
        </p:txBody>
      </p:sp>
      <p:sp>
        <p:nvSpPr>
          <p:cNvPr id="10" name="Callout 2 9"/>
          <p:cNvSpPr/>
          <p:nvPr/>
        </p:nvSpPr>
        <p:spPr>
          <a:xfrm>
            <a:off x="8646114" y="2583352"/>
            <a:ext cx="2781621" cy="4035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089"/>
              <a:gd name="adj6" fmla="val -258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>
                <a:ea typeface="Calibri" panose="020F0502020204030204" pitchFamily="34" charset="0"/>
              </a:rPr>
              <a:t>Precisare la definizione delle zoppie</a:t>
            </a:r>
            <a:endParaRPr lang="it-IT" sz="1400" dirty="0"/>
          </a:p>
        </p:txBody>
      </p:sp>
      <p:sp>
        <p:nvSpPr>
          <p:cNvPr id="12" name="Freccia in giù 11"/>
          <p:cNvSpPr/>
          <p:nvPr/>
        </p:nvSpPr>
        <p:spPr>
          <a:xfrm rot="5400000">
            <a:off x="8120029" y="4472652"/>
            <a:ext cx="216969" cy="5036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8646114" y="4453122"/>
            <a:ext cx="2365106" cy="5708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it-IT" sz="1400" dirty="0" smtClean="0">
                <a:solidFill>
                  <a:schemeClr val="tx1"/>
                </a:solidFill>
                <a:ea typeface="Calibri" panose="020F0502020204030204" pitchFamily="34" charset="0"/>
              </a:rPr>
              <a:t>Inserimento </a:t>
            </a:r>
            <a:r>
              <a:rPr lang="it-IT" sz="1400" dirty="0" err="1" smtClean="0">
                <a:solidFill>
                  <a:schemeClr val="tx1"/>
                </a:solidFill>
                <a:ea typeface="Calibri" panose="020F0502020204030204" pitchFamily="34" charset="0"/>
              </a:rPr>
              <a:t>Visna</a:t>
            </a:r>
            <a:r>
              <a:rPr lang="it-IT" sz="1400" dirty="0" smtClean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ea typeface="Calibri" panose="020F0502020204030204" pitchFamily="34" charset="0"/>
              </a:rPr>
              <a:t>Maedi</a:t>
            </a:r>
            <a:r>
              <a:rPr lang="it-IT" sz="1400" dirty="0">
                <a:solidFill>
                  <a:schemeClr val="tx1"/>
                </a:solidFill>
                <a:ea typeface="Calibri" panose="020F0502020204030204" pitchFamily="34" charset="0"/>
              </a:rPr>
              <a:t> e </a:t>
            </a:r>
            <a:r>
              <a:rPr lang="it-IT" sz="1400" dirty="0" err="1" smtClean="0">
                <a:solidFill>
                  <a:schemeClr val="tx1"/>
                </a:solidFill>
                <a:ea typeface="Calibri" panose="020F0502020204030204" pitchFamily="34" charset="0"/>
              </a:rPr>
              <a:t>Paratubercolosi</a:t>
            </a:r>
            <a:endParaRPr lang="it-IT" sz="14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417884" y="5633872"/>
            <a:ext cx="3338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0" indent="-192088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  <a:ea typeface="Calibri" panose="020F0502020204030204" pitchFamily="34" charset="0"/>
              </a:rPr>
              <a:t>Inserimento della Blue </a:t>
            </a:r>
            <a:r>
              <a:rPr lang="it-IT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Tongue</a:t>
            </a:r>
            <a:endParaRPr lang="it-IT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  <a:ea typeface="Calibri" panose="020F0502020204030204" pitchFamily="34" charset="0"/>
              </a:rPr>
              <a:t>Rilevanza delle </a:t>
            </a:r>
            <a:r>
              <a:rPr lang="it-IT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zoonosi</a:t>
            </a:r>
            <a:endParaRPr lang="it-IT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sp>
        <p:nvSpPr>
          <p:cNvPr id="15" name="Freccia in giù 14"/>
          <p:cNvSpPr/>
          <p:nvPr/>
        </p:nvSpPr>
        <p:spPr>
          <a:xfrm rot="5400000">
            <a:off x="8104660" y="4069205"/>
            <a:ext cx="216969" cy="50367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0909" y="5363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PRINCIPALI SFIDE E NECESSITA’ INERENTI LA GESTIONE DELL’ALIMENTAZIONE E DELLA SANITA’ ANIMALE</a:t>
            </a:r>
          </a:p>
          <a:p>
            <a:pPr algn="ctr"/>
            <a:r>
              <a:rPr lang="it-IT" dirty="0" smtClean="0"/>
              <a:t>Risposte: 164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542057" y="1577260"/>
          <a:ext cx="9041129" cy="4335164"/>
        </p:xfrm>
        <a:graphic>
          <a:graphicData uri="http://schemas.openxmlformats.org/drawingml/2006/table">
            <a:tbl>
              <a:tblPr firstRow="1" firstCol="1" bandRow="1"/>
              <a:tblGrid>
                <a:gridCol w="7241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problematica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Piani per la gestione sanitaria dell’allevamento (strategie per evitare contagi, vaccinazioni, trattamenti, scelta riforma, chiusura all’ingresso animali esterni, pascolo comune,…)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Formulazione corretta della razione sulla base delle disponibilità e della qualità dei foraggi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 benessere al pascolo (disponibilità acqua, ripari, ombra,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dei trattamenti anti-elmintici (prelievo feci e conta uova; resistenza ai trattamenti, gestione pascolo)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dei ricoveri (ventilazione, temperatura, spazio/pecora)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della mungitura meccanica (parametri macchina e routine di mungitura)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Somministrazione della dieta (concentrato + foraggi,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unifeed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Controllo dei predatori e degli animali nocivi (cani, gatti, uccelli, insetti roditori, ratti, animali selvatici)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Pratiche per la gestione dell’igiene e della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biosicurezza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della tosatura (periodo, disponibilità manodopera, tosatura della rimonta)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dell’allattamento artificiale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degli agnelli all’ingrasso (castrazione, età allo svezzamento)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9860973" y="1595884"/>
          <a:ext cx="1447800" cy="4323600"/>
        </p:xfrm>
        <a:graphic>
          <a:graphicData uri="http://schemas.openxmlformats.org/drawingml/2006/table">
            <a:tbl>
              <a:tblPr/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38" y="1641367"/>
            <a:ext cx="324127" cy="21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4" y="1641367"/>
            <a:ext cx="324000" cy="2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65" y="1641367"/>
            <a:ext cx="324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0909" y="5363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PRINCIPALI SFIDE E NECESSITA’ INERENTI LA GESTIONE DELL’ALIMENTAZIONE E DELLA SANITA’ ANIMALE</a:t>
            </a:r>
          </a:p>
          <a:p>
            <a:pPr algn="ctr"/>
            <a:r>
              <a:rPr lang="it-IT" dirty="0" smtClean="0"/>
              <a:t>Risposte: 164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542057" y="1577260"/>
          <a:ext cx="7691129" cy="4335164"/>
        </p:xfrm>
        <a:graphic>
          <a:graphicData uri="http://schemas.openxmlformats.org/drawingml/2006/table">
            <a:tbl>
              <a:tblPr firstRow="1" firstCol="1" bandRow="1"/>
              <a:tblGrid>
                <a:gridCol w="7241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problematica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Piani per la gestione sanitaria dell’allevamento (strategie per evitare contagi, vaccinazioni, trattamenti, scelta riforma, chiusura all’ingresso animali esterni, pascolo comune,…)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Formulazione corretta della razione sulla base delle disponibilità e della qualità dei foraggi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 benessere al pascolo (disponibilità acqua, ripari, ombra,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dei trattamenti anti-elmintici (prelievo feci e conta uova; resistenza ai trattamenti, gestione pascolo)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dei ricoveri (ventilazione, temperatura, spazio/pecora)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della mungitura meccanica (parametri macchina e routine di mungitura)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Somministrazione della dieta (concentrato + foraggi,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unifeed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Controllo dei predatori e degli animali nocivi (cani, gatti, uccelli, insetti roditori, ratti, animali selvatici)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Pratiche per la gestione dell’igiene e della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biosicurezza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della tosatura (periodo, disponibilità manodopera, tosatura della rimonta)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dell’allattamento artificiale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degli agnelli all’ingrasso (castrazione, età allo svezzamento)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Freccia circolare a sinistra 8"/>
          <p:cNvSpPr/>
          <p:nvPr/>
        </p:nvSpPr>
        <p:spPr>
          <a:xfrm flipV="1">
            <a:off x="8399354" y="2015940"/>
            <a:ext cx="1036640" cy="2917210"/>
          </a:xfrm>
          <a:prstGeom prst="curvedLeftArrow">
            <a:avLst>
              <a:gd name="adj1" fmla="val 5195"/>
              <a:gd name="adj2" fmla="val 9349"/>
              <a:gd name="adj3" fmla="val 1647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llout 2 9"/>
          <p:cNvSpPr/>
          <p:nvPr/>
        </p:nvSpPr>
        <p:spPr>
          <a:xfrm>
            <a:off x="9689566" y="2561670"/>
            <a:ext cx="2411210" cy="775889"/>
          </a:xfrm>
          <a:prstGeom prst="borderCallout2">
            <a:avLst>
              <a:gd name="adj1" fmla="val 50502"/>
              <a:gd name="adj2" fmla="val -4271"/>
              <a:gd name="adj3" fmla="val 31211"/>
              <a:gd name="adj4" fmla="val -29496"/>
              <a:gd name="adj5" fmla="val -6383"/>
              <a:gd name="adj6" fmla="val -566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a typeface="Calibri" panose="020F0502020204030204" pitchFamily="34" charset="0"/>
              </a:rPr>
              <a:t>Richiami di integrazione minerale e vitaminica e valore dei foraggi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571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0909" y="5935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PRINCIPALI SFIDE E NECESSITA’ INERENTI L’ALIMENTAZIONE</a:t>
            </a:r>
            <a:r>
              <a:rPr lang="it-IT" dirty="0" smtClean="0"/>
              <a:t> Risposte: 142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AGNELLI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63954"/>
              </p:ext>
            </p:extLst>
          </p:nvPr>
        </p:nvGraphicFramePr>
        <p:xfrm>
          <a:off x="969820" y="1858745"/>
          <a:ext cx="8454738" cy="3879533"/>
        </p:xfrm>
        <a:graphic>
          <a:graphicData uri="http://schemas.openxmlformats.org/drawingml/2006/table">
            <a:tbl>
              <a:tblPr firstRow="1" firstCol="1" bandRow="1"/>
              <a:tblGrid>
                <a:gridCol w="665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problematica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 post svezzamento: adattamento al nuovo regime alimentare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Conoscenza dei fabbisogni alimentari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Obbiettivi accrescimento dalla nascita allo svezzamento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Efficienza alimentare concentrati: incremento peso/kg concentrato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Sistemi di somministrazione ad libitum dei concentrati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 pascolo (tecniche di pascolamento, misure disponibilità di erba, rotazione,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Obbiettivi accrescimento per agnelli all’ingrasso: età e peso alla macellazione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Allattamento artificiale (composizione del latte, età svezzamento, composizione concentrati)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Cotiche multi-specie (e.g.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plantago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cicoria, trifogli 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Colture foraggere (mais, sorgo, cavolo, colza , barbabietola,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91" y="1859578"/>
            <a:ext cx="324127" cy="2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54" y="1859578"/>
            <a:ext cx="324000" cy="216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672" y="1859578"/>
            <a:ext cx="324000" cy="216000"/>
          </a:xfrm>
          <a:prstGeom prst="rect">
            <a:avLst/>
          </a:prstGeom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58912"/>
              </p:ext>
            </p:extLst>
          </p:nvPr>
        </p:nvGraphicFramePr>
        <p:xfrm>
          <a:off x="9703957" y="1858745"/>
          <a:ext cx="1350000" cy="3877200"/>
        </p:xfrm>
        <a:graphic>
          <a:graphicData uri="http://schemas.openxmlformats.org/drawingml/2006/table">
            <a:tbl>
              <a:tblPr/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0909" y="5935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PRINCIPALI SFIDE E NECESSITA’ INERENTI L’ALIMENTAZIONE</a:t>
            </a:r>
            <a:r>
              <a:rPr lang="it-IT" dirty="0" smtClean="0"/>
              <a:t> Risposte: 142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RIMONTA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79515"/>
              </p:ext>
            </p:extLst>
          </p:nvPr>
        </p:nvGraphicFramePr>
        <p:xfrm>
          <a:off x="962025" y="2165826"/>
          <a:ext cx="8580729" cy="3422968"/>
        </p:xfrm>
        <a:graphic>
          <a:graphicData uri="http://schemas.openxmlformats.org/drawingml/2006/table">
            <a:tbl>
              <a:tblPr firstRow="1" firstCol="1" bandRow="1"/>
              <a:tblGrid>
                <a:gridCol w="665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problematica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Conoscenza dei fabbisogni nutritivi nei differenti stadi di sviluppo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Fabbisogni nutritivi in preparazione della prima lattazione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F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Accrescimenti adeguati per un primo parto precoce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 post svezzamento: adattamento al nuovo regime alimentare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Sviluppo non adeguato delle agnelle con parto precoce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Gestione del pascolo (tecniche di pascolamento, misure della disponibilità di erba, rotazione,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Disponibilità di erba e foraggio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Efficienza alimentare del concentrato (incremento peso/kg concentrato)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Cotiche multi-specie (e.g.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plantago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cicoria, trifogli,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39265"/>
              </p:ext>
            </p:extLst>
          </p:nvPr>
        </p:nvGraphicFramePr>
        <p:xfrm>
          <a:off x="9793437" y="2175955"/>
          <a:ext cx="1404000" cy="3420000"/>
        </p:xfrm>
        <a:graphic>
          <a:graphicData uri="http://schemas.openxmlformats.org/drawingml/2006/table">
            <a:tbl>
              <a:tblPr/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F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F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F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910" y="2171308"/>
            <a:ext cx="324127" cy="2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55" y="2171308"/>
            <a:ext cx="324000" cy="216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55" y="2171308"/>
            <a:ext cx="324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0909" y="5935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PRINCIPALI SFIDE E NECESSITA’ INERENTI LO STATO SANITARIO</a:t>
            </a:r>
            <a:r>
              <a:rPr lang="it-IT" dirty="0" smtClean="0"/>
              <a:t> Risposte: 144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AGNELLI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29862"/>
              </p:ext>
            </p:extLst>
          </p:nvPr>
        </p:nvGraphicFramePr>
        <p:xfrm>
          <a:off x="559374" y="1704114"/>
          <a:ext cx="9052216" cy="3765233"/>
        </p:xfrm>
        <a:graphic>
          <a:graphicData uri="http://schemas.openxmlformats.org/drawingml/2006/table">
            <a:tbl>
              <a:tblPr firstRow="1" firstCol="1" bandRow="1"/>
              <a:tblGrid>
                <a:gridCol w="715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problematica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Patologie neonatali (diarrea, setticemia, Escherichia coli, gastroenteriti,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rotavirus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etc.)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Altri parassiti interni (parassiti gastro-intestinali, 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Cryptosporidiosi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vermi dello stomaco, 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Nematodirosi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Cisticercosi epatica, Tenie, ecc.)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Coccidiosi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Mortalità agnelli senza diarrea (gastro-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enterotossemie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 altre patologie da Clostridi)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Zoppie 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pedaina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dermatiti contagiose, ecc.) 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Problemi dell’apparato respiratorio (secrezioni nasali, tosse, respirazione alterata, polmoniti)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Piaghe e bolle sulle labbra, naso, orecchie, palpebre (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Ectima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contagioso)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Acidosi (gli agnelli smettono di mangiare, dolore, disagio etc.)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Artriti o gonfiori alle articolazioni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Parassiti esterni (pidocchi, zecche, pulci, mosche, acari)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91727"/>
              </p:ext>
            </p:extLst>
          </p:nvPr>
        </p:nvGraphicFramePr>
        <p:xfrm>
          <a:off x="9985667" y="1704114"/>
          <a:ext cx="1404000" cy="3744000"/>
        </p:xfrm>
        <a:graphic>
          <a:graphicData uri="http://schemas.openxmlformats.org/drawingml/2006/table">
            <a:tbl>
              <a:tblPr/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39" y="1693322"/>
            <a:ext cx="324127" cy="2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93" y="1693322"/>
            <a:ext cx="324000" cy="216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84" y="1693322"/>
            <a:ext cx="324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0909" y="5363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PRINCIPALI STRUMENTI PER ACQUISIRE INFORMAZIONI TECNICHE SULL’ALLEVAMENTO OVINO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86752"/>
              </p:ext>
            </p:extLst>
          </p:nvPr>
        </p:nvGraphicFramePr>
        <p:xfrm>
          <a:off x="2137386" y="1605243"/>
          <a:ext cx="7756162" cy="4235234"/>
        </p:xfrm>
        <a:graphic>
          <a:graphicData uri="http://schemas.openxmlformats.org/drawingml/2006/table">
            <a:tbl>
              <a:tblPr firstRow="1" firstCol="1" bandRow="1"/>
              <a:tblGrid>
                <a:gridCol w="601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Fonti di informazione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Consulenze tecniche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Consulenze veterinarie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A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A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Giornate pratiche in allevamento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A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A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Siti web specializzati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Riviste specializzate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Congressi, seminari, workshop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Corsi professionali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Discussioni con altri allevatori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 media: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Whatsapp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YouTube, Facebook, Twitter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Gruppi di discussione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Fiere agricole e ovine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Riviste scientifiche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Personale addetto alla vendita di prodotti per l’alimentazione o la sanità animale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79" marR="40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37341" y="2230147"/>
            <a:ext cx="94727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Workshop Transnazionale: 18 Novembre 2020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Workshop Virtuale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Istruzioni/agenda e </a:t>
            </a:r>
            <a:r>
              <a:rPr lang="it-IT" sz="3200" dirty="0" err="1" smtClean="0"/>
              <a:t>links</a:t>
            </a:r>
            <a:r>
              <a:rPr lang="it-IT" sz="3200" dirty="0" smtClean="0"/>
              <a:t> verranno forniti a presto</a:t>
            </a:r>
          </a:p>
          <a:p>
            <a:endParaRPr lang="it-IT" sz="3200" dirty="0" smtClean="0"/>
          </a:p>
          <a:p>
            <a:r>
              <a:rPr lang="it-IT" sz="3200" dirty="0" smtClean="0"/>
              <a:t>Validazione delle necessità/criticità delle aziende ovine a livello europeo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24752" y="926352"/>
            <a:ext cx="534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Prossimi appuntamenti …..</a:t>
            </a:r>
          </a:p>
        </p:txBody>
      </p:sp>
    </p:spTree>
    <p:extLst>
      <p:ext uri="{BB962C8B-B14F-4D97-AF65-F5344CB8AC3E}">
        <p14:creationId xmlns:p14="http://schemas.microsoft.com/office/powerpoint/2010/main" val="27871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9EF9771-0B40-4F95-8B60-84729959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22460" r="4205"/>
          <a:stretch/>
        </p:blipFill>
        <p:spPr>
          <a:xfrm>
            <a:off x="3274237" y="2776500"/>
            <a:ext cx="4710535" cy="3005850"/>
          </a:xfrm>
          <a:prstGeom prst="rect">
            <a:avLst/>
          </a:prstGeom>
          <a:ln>
            <a:solidFill>
              <a:srgbClr val="5972B4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1727199" y="856600"/>
            <a:ext cx="8683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Una rete europea che coinvolge partner dalle 7 nazioni europee con le filiere ovine più importanti e la Turchia 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Aperto a tutti gli attori delle filiere ovine </a:t>
            </a:r>
          </a:p>
        </p:txBody>
      </p:sp>
      <p:pic>
        <p:nvPicPr>
          <p:cNvPr id="4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54" y="3352980"/>
            <a:ext cx="567358" cy="3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07" y="3347803"/>
            <a:ext cx="551159" cy="3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90" y="4308193"/>
            <a:ext cx="1067509" cy="37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434" y="4235416"/>
            <a:ext cx="454646" cy="4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35143" r="8807" b="33719"/>
          <a:stretch>
            <a:fillRect/>
          </a:stretch>
        </p:blipFill>
        <p:spPr bwMode="auto">
          <a:xfrm>
            <a:off x="8385442" y="3853066"/>
            <a:ext cx="865188" cy="3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11218" r="11983" b="24680"/>
          <a:stretch>
            <a:fillRect/>
          </a:stretch>
        </p:blipFill>
        <p:spPr bwMode="auto">
          <a:xfrm>
            <a:off x="8402521" y="3340779"/>
            <a:ext cx="676833" cy="4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86" y="3794883"/>
            <a:ext cx="485877" cy="4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r="28333"/>
          <a:stretch>
            <a:fillRect/>
          </a:stretch>
        </p:blipFill>
        <p:spPr bwMode="auto">
          <a:xfrm>
            <a:off x="9730718" y="4203119"/>
            <a:ext cx="405758" cy="45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t="26093" r="12038" b="23846"/>
          <a:stretch>
            <a:fillRect/>
          </a:stretch>
        </p:blipFill>
        <p:spPr bwMode="auto">
          <a:xfrm>
            <a:off x="9803909" y="3795408"/>
            <a:ext cx="974732" cy="3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/>
          <p:cNvPicPr>
            <a:picLocks noChangeAspect="1"/>
          </p:cNvPicPr>
          <p:nvPr/>
        </p:nvPicPr>
        <p:blipFill rotWithShape="1">
          <a:blip r:embed="rId12" cstate="print"/>
          <a:srcRect r="53028" b="10286"/>
          <a:stretch/>
        </p:blipFill>
        <p:spPr>
          <a:xfrm>
            <a:off x="8484293" y="4910439"/>
            <a:ext cx="766337" cy="252365"/>
          </a:xfrm>
          <a:prstGeom prst="rect">
            <a:avLst/>
          </a:prstGeom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FD981A9D-3EE3-4515-9F6F-19F88ED8F5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068" y="4893923"/>
            <a:ext cx="749198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2E42D6-8E8C-436F-B8F5-2F0A00008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40822"/>
          <a:stretch/>
        </p:blipFill>
        <p:spPr>
          <a:xfrm>
            <a:off x="1961427" y="1585294"/>
            <a:ext cx="7925150" cy="28552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69458" y="603624"/>
            <a:ext cx="534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Seguici sui Social Media!!!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34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0840" y="508000"/>
            <a:ext cx="59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Comunicazioni </a:t>
            </a:r>
            <a:r>
              <a:rPr lang="it-IT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gruppo di lavoro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5" y="1427480"/>
            <a:ext cx="2990618" cy="15570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114040" y="1766282"/>
            <a:ext cx="510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Gruppo: </a:t>
            </a:r>
            <a:r>
              <a:rPr lang="it-IT" sz="3200" b="1" dirty="0" err="1" smtClean="0"/>
              <a:t>EuroSheep</a:t>
            </a:r>
            <a:r>
              <a:rPr lang="it-IT" sz="3200" b="1" dirty="0" smtClean="0"/>
              <a:t>-Italia</a:t>
            </a:r>
            <a:endParaRPr lang="it-IT" sz="32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443" y="3711072"/>
            <a:ext cx="3745537" cy="64142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64200" y="3634151"/>
            <a:ext cx="510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https</a:t>
            </a:r>
            <a:r>
              <a:rPr lang="it-IT" sz="3200" b="1" dirty="0"/>
              <a:t>://</a:t>
            </a:r>
            <a:r>
              <a:rPr lang="it-IT" sz="3200" b="1" dirty="0" smtClean="0"/>
              <a:t>www.ruminantia.it/</a:t>
            </a:r>
            <a:endParaRPr lang="it-IT" sz="3200" b="1" dirty="0"/>
          </a:p>
        </p:txBody>
      </p:sp>
      <p:pic>
        <p:nvPicPr>
          <p:cNvPr id="7" name="Picture 47">
            <a:extLst>
              <a:ext uri="{FF2B5EF4-FFF2-40B4-BE49-F238E27FC236}">
                <a16:creationId xmlns:a16="http://schemas.microsoft.com/office/drawing/2014/main" id="{E176BE14-91AE-4022-B47D-8CA8118E28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26872" r="613" b="20990"/>
          <a:stretch/>
        </p:blipFill>
        <p:spPr>
          <a:xfrm>
            <a:off x="1265692" y="5290254"/>
            <a:ext cx="3290295" cy="1170934"/>
          </a:xfrm>
          <a:prstGeom prst="rect">
            <a:avLst/>
          </a:prstGeom>
        </p:spPr>
      </p:pic>
      <p:sp>
        <p:nvSpPr>
          <p:cNvPr id="8" name="TextBox 22"/>
          <p:cNvSpPr txBox="1"/>
          <p:nvPr/>
        </p:nvSpPr>
        <p:spPr>
          <a:xfrm>
            <a:off x="4911837" y="5214693"/>
            <a:ext cx="48011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 smtClean="0"/>
              <a:t>Contatta il Facilitatore della Rete di lavoro:</a:t>
            </a:r>
          </a:p>
          <a:p>
            <a:pPr algn="ctr"/>
            <a:r>
              <a:rPr lang="it-IT" dirty="0" smtClean="0"/>
              <a:t>Dr Antonello Carta</a:t>
            </a:r>
          </a:p>
          <a:p>
            <a:pPr algn="ctr"/>
            <a:r>
              <a:rPr lang="it-IT" sz="1600" dirty="0" smtClean="0"/>
              <a:t>AGRIS Sardegna, </a:t>
            </a:r>
            <a:r>
              <a:rPr lang="it-IT" sz="1600" dirty="0" err="1" smtClean="0"/>
              <a:t>Loc</a:t>
            </a:r>
            <a:r>
              <a:rPr lang="it-IT" sz="1600" dirty="0" smtClean="0"/>
              <a:t>. </a:t>
            </a:r>
            <a:r>
              <a:rPr lang="it-IT" sz="1600" dirty="0" err="1" smtClean="0"/>
              <a:t>Bonassai</a:t>
            </a:r>
            <a:r>
              <a:rPr lang="it-IT" sz="1600" dirty="0" smtClean="0"/>
              <a:t>, 07100, Sassari </a:t>
            </a:r>
          </a:p>
          <a:p>
            <a:pPr algn="ctr"/>
            <a:r>
              <a:rPr lang="it-IT" sz="1600" dirty="0" smtClean="0">
                <a:hlinkClick r:id="rId5"/>
              </a:rPr>
              <a:t>acarta@agrisricerca.it</a:t>
            </a:r>
            <a:r>
              <a:rPr lang="it-IT" sz="1600" dirty="0" smtClean="0"/>
              <a:t> – +39 079 2842379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335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46" y="1081739"/>
            <a:ext cx="2647908" cy="4766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asellaDiTesto 3"/>
          <p:cNvSpPr txBox="1"/>
          <p:nvPr/>
        </p:nvSpPr>
        <p:spPr>
          <a:xfrm>
            <a:off x="5474446" y="2521952"/>
            <a:ext cx="5444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GRAZIE PER LA VOSTRA PARTECIPAZIONE E CI VEDIAMO IL 18 NOVEMBRE</a:t>
            </a:r>
          </a:p>
        </p:txBody>
      </p:sp>
    </p:spTree>
    <p:extLst>
      <p:ext uri="{BB962C8B-B14F-4D97-AF65-F5344CB8AC3E}">
        <p14:creationId xmlns:p14="http://schemas.microsoft.com/office/powerpoint/2010/main" val="2008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314824" y="989572"/>
            <a:ext cx="9218613" cy="1514569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</a:rPr>
              <a:t>Un nuovo progetto basato sulle opinioni delle persone implicate nelle filiere ovine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2800" dirty="0" smtClean="0"/>
              <a:t>(questionario finale di </a:t>
            </a:r>
            <a:r>
              <a:rPr lang="it-IT" sz="2800" dirty="0" err="1" smtClean="0"/>
              <a:t>SheepNet</a:t>
            </a:r>
            <a:r>
              <a:rPr lang="it-IT" sz="2800" dirty="0" smtClean="0"/>
              <a:t> )</a:t>
            </a:r>
            <a:endParaRPr lang="it-IT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144215" y="2955738"/>
            <a:ext cx="10952162" cy="32527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t-IT" sz="2800" dirty="0" smtClean="0">
                <a:solidFill>
                  <a:schemeClr val="tx1"/>
                </a:solidFill>
              </a:rPr>
              <a:t>100% dei partecipanti sono rimasti soddisfatti o molto soddisfatti di </a:t>
            </a:r>
            <a:r>
              <a:rPr lang="it-IT" sz="2800" b="1" dirty="0" err="1" smtClean="0">
                <a:solidFill>
                  <a:schemeClr val="tx1"/>
                </a:solidFill>
              </a:rPr>
              <a:t>SheepNet</a:t>
            </a:r>
            <a:r>
              <a:rPr lang="it-IT" sz="2800" dirty="0" smtClean="0">
                <a:solidFill>
                  <a:schemeClr val="tx1"/>
                </a:solidFill>
              </a:rPr>
              <a:t> e hanno chiesto che il programma proseguisse</a:t>
            </a:r>
            <a:endParaRPr lang="it-IT" sz="2400" dirty="0" smtClean="0"/>
          </a:p>
          <a:p>
            <a:pPr>
              <a:spcBef>
                <a:spcPts val="1200"/>
              </a:spcBef>
            </a:pPr>
            <a:endParaRPr lang="it-IT" sz="2400" dirty="0" smtClean="0"/>
          </a:p>
          <a:p>
            <a:pPr>
              <a:spcBef>
                <a:spcPts val="1200"/>
              </a:spcBef>
            </a:pPr>
            <a:r>
              <a:rPr lang="it-IT" dirty="0" smtClean="0"/>
              <a:t>Argomenti suggeriti: </a:t>
            </a:r>
          </a:p>
          <a:p>
            <a:pPr lvl="1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it-IT" b="1" dirty="0" smtClean="0">
                <a:solidFill>
                  <a:schemeClr val="accent2"/>
                </a:solidFill>
              </a:rPr>
              <a:t>Sanità animale </a:t>
            </a:r>
          </a:p>
          <a:p>
            <a:pPr lvl="1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it-IT" b="1" dirty="0" smtClean="0">
                <a:solidFill>
                  <a:schemeClr val="accent2"/>
                </a:solidFill>
              </a:rPr>
              <a:t>Alimentazione</a:t>
            </a:r>
          </a:p>
          <a:p>
            <a:pPr lvl="1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it-IT" b="1" dirty="0" smtClean="0">
                <a:solidFill>
                  <a:schemeClr val="accent2"/>
                </a:solidFill>
              </a:rPr>
              <a:t>Sostenibilità  economica delle aziende ovine </a:t>
            </a:r>
            <a:endParaRPr lang="it-IT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13553" y="328040"/>
            <a:ext cx="10953750" cy="61595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Tematiche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EuroSheep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F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4205" y="1040398"/>
            <a:ext cx="4624754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kern="0" dirty="0" err="1" smtClean="0">
                <a:solidFill>
                  <a:prstClr val="black"/>
                </a:solidFill>
                <a:latin typeface="Calibri" panose="020F0502020204030204"/>
              </a:rPr>
              <a:t>Gestione</a:t>
            </a:r>
            <a:r>
              <a:rPr lang="fr-FR" sz="2800" kern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800" kern="0" dirty="0" err="1" smtClean="0">
                <a:solidFill>
                  <a:prstClr val="black"/>
                </a:solidFill>
                <a:latin typeface="Calibri" panose="020F0502020204030204"/>
              </a:rPr>
              <a:t>dell’alimentazione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6463" y="3023564"/>
            <a:ext cx="2180193" cy="16351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809" y="3007925"/>
            <a:ext cx="1982624" cy="26434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893" y="3645605"/>
            <a:ext cx="2682922" cy="2013127"/>
          </a:xfrm>
          <a:prstGeom prst="rect">
            <a:avLst/>
          </a:prstGeom>
        </p:spPr>
      </p:pic>
      <p:pic>
        <p:nvPicPr>
          <p:cNvPr id="14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503" y="1889107"/>
            <a:ext cx="2317699" cy="17382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946" y="2026855"/>
            <a:ext cx="2390911" cy="16005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132" y="3743579"/>
            <a:ext cx="2484054" cy="16628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72016" y="1087884"/>
            <a:ext cx="3425007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Gestione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sanitaria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426" y="1938364"/>
            <a:ext cx="1140054" cy="85304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9"/>
          <a:stretch/>
        </p:blipFill>
        <p:spPr>
          <a:xfrm>
            <a:off x="9367502" y="2199158"/>
            <a:ext cx="1248742" cy="9989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16200000">
            <a:off x="10794833" y="5459268"/>
            <a:ext cx="2543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Crédit photo : </a:t>
            </a:r>
            <a:r>
              <a:rPr lang="fr-FR" sz="1200" dirty="0" err="1"/>
              <a:t>idele</a:t>
            </a:r>
            <a:r>
              <a:rPr lang="fr-FR" sz="1200" dirty="0"/>
              <a:t> - CIIRPO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6423" y="5867938"/>
            <a:ext cx="8899821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fr-FR" sz="2800" kern="0" dirty="0" err="1" smtClean="0">
                <a:solidFill>
                  <a:prstClr val="black"/>
                </a:solidFill>
                <a:latin typeface="Calibri" panose="020F0502020204030204"/>
              </a:rPr>
              <a:t>Approccio</a:t>
            </a:r>
            <a:r>
              <a:rPr lang="fr-FR" sz="2800" kern="0" dirty="0" smtClean="0">
                <a:solidFill>
                  <a:prstClr val="black"/>
                </a:solidFill>
                <a:latin typeface="Calibri" panose="020F0502020204030204"/>
              </a:rPr>
              <a:t> multi-</a:t>
            </a:r>
            <a:r>
              <a:rPr lang="fr-FR" sz="2800" kern="0" dirty="0" err="1" smtClean="0">
                <a:solidFill>
                  <a:prstClr val="black"/>
                </a:solidFill>
                <a:latin typeface="Calibri" panose="020F0502020204030204"/>
              </a:rPr>
              <a:t>disciplinare</a:t>
            </a:r>
            <a:r>
              <a:rPr lang="fr-FR" sz="2800" kern="0" dirty="0" smtClean="0">
                <a:solidFill>
                  <a:prstClr val="black"/>
                </a:solidFill>
                <a:latin typeface="Calibri" panose="020F0502020204030204"/>
              </a:rPr>
              <a:t>  </a:t>
            </a:r>
            <a:endParaRPr lang="fr-FR" sz="2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63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077" y="3568073"/>
            <a:ext cx="2515652" cy="168403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362" y="3846938"/>
            <a:ext cx="2459827" cy="18448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5318" y="318582"/>
            <a:ext cx="8749554" cy="608775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Tematiche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EuroSheep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: 3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categorie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 di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animali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F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835" y="1337143"/>
            <a:ext cx="4282125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Pecore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in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lattazione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e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vuote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286" y="2298870"/>
            <a:ext cx="2078545" cy="1558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362" y="2472400"/>
            <a:ext cx="2232486" cy="16743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314" y="3568073"/>
            <a:ext cx="2591094" cy="17257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97282" y="1353100"/>
            <a:ext cx="2059677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Agnelli 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25267" y="1353100"/>
            <a:ext cx="3136922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Rimonta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"/>
          <a:stretch/>
        </p:blipFill>
        <p:spPr>
          <a:xfrm>
            <a:off x="693807" y="4284043"/>
            <a:ext cx="1789506" cy="161702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65" y="2200059"/>
            <a:ext cx="2734250" cy="182283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162" y="4912703"/>
            <a:ext cx="2015715" cy="151178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 rot="16200000">
            <a:off x="10167650" y="4832084"/>
            <a:ext cx="379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Crédit photo : </a:t>
            </a:r>
            <a:r>
              <a:rPr lang="fr-FR" sz="1200" dirty="0" err="1"/>
              <a:t>idele</a:t>
            </a:r>
            <a:r>
              <a:rPr lang="fr-FR" sz="1200" dirty="0"/>
              <a:t> – CIIRPO – OS ROSE - </a:t>
            </a:r>
            <a:r>
              <a:rPr lang="fr-FR" sz="1200" dirty="0" err="1"/>
              <a:t>Carmejane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647" y="5293783"/>
            <a:ext cx="2038157" cy="13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8457" y="419554"/>
            <a:ext cx="5399314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Obiettivo del progetto  </a:t>
            </a:r>
            <a:endParaRPr lang="it-IT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97517"/>
            <a:ext cx="10898163" cy="3880773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Creare una rete tematica per migliorare la sostenibilità economica delle aziende ovine attraverso il miglioramento delle gestione sanitaria e alimentare.</a:t>
            </a:r>
          </a:p>
          <a:p>
            <a:pPr marL="0" indent="0">
              <a:buNone/>
            </a:pPr>
            <a:endParaRPr lang="it-IT" sz="1400" dirty="0" smtClean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800" dirty="0" smtClean="0"/>
              <a:t>Incoraggiare gli scambi di conoscenza tra allevatori, portatori di interesse, tecnici  e ricercatori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800" dirty="0" smtClean="0"/>
              <a:t>Diffondere le migliori pratiche </a:t>
            </a:r>
            <a:r>
              <a:rPr lang="it-IT" sz="2800" dirty="0" err="1" smtClean="0"/>
              <a:t>allevatoriali</a:t>
            </a:r>
            <a:r>
              <a:rPr lang="it-IT" sz="2800" dirty="0" smtClean="0"/>
              <a:t> e le innovazioni pronte per l’applicazione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574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9522" y="70327"/>
            <a:ext cx="10952691" cy="1387043"/>
          </a:xfrm>
        </p:spPr>
        <p:txBody>
          <a:bodyPr>
            <a:normAutofit/>
          </a:bodyPr>
          <a:lstStyle/>
          <a:p>
            <a:r>
              <a:rPr lang="it-IT" sz="3600" dirty="0"/>
              <a:t>E</a:t>
            </a:r>
            <a:r>
              <a:rPr lang="it-IT" sz="3600" dirty="0" smtClean="0"/>
              <a:t>lementi chiave derivati dai punti di forza di </a:t>
            </a:r>
            <a:r>
              <a:rPr lang="it-IT" sz="3600" dirty="0" err="1" smtClean="0"/>
              <a:t>SheepNet</a:t>
            </a:r>
            <a:r>
              <a:rPr lang="it-IT" sz="3600" dirty="0" smtClean="0"/>
              <a:t>:</a:t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4" name="Ellipse 3"/>
          <p:cNvSpPr/>
          <p:nvPr/>
        </p:nvSpPr>
        <p:spPr>
          <a:xfrm>
            <a:off x="1332996" y="1858683"/>
            <a:ext cx="2237689" cy="18296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err="1" smtClean="0"/>
              <a:t>Facilitatori</a:t>
            </a:r>
            <a:r>
              <a:rPr lang="fr-FR" sz="2200" b="1" dirty="0" smtClean="0"/>
              <a:t> della </a:t>
            </a:r>
            <a:r>
              <a:rPr lang="fr-FR" sz="2200" b="1" dirty="0" err="1" smtClean="0"/>
              <a:t>rete</a:t>
            </a:r>
            <a:r>
              <a:rPr lang="fr-FR" sz="2200" b="1" dirty="0" smtClean="0"/>
              <a:t> di </a:t>
            </a:r>
            <a:r>
              <a:rPr lang="fr-FR" sz="2200" b="1" dirty="0" err="1" smtClean="0"/>
              <a:t>lavoro</a:t>
            </a:r>
            <a:endParaRPr lang="fr-FR" sz="2200" b="1" dirty="0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5579176" y="779022"/>
            <a:ext cx="2058789" cy="16936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Gruppo</a:t>
            </a:r>
            <a:r>
              <a:rPr lang="fr-FR" sz="2000" b="1" dirty="0" smtClean="0"/>
              <a:t> di </a:t>
            </a:r>
            <a:r>
              <a:rPr lang="fr-FR" sz="2000" b="1" dirty="0" err="1" smtClean="0"/>
              <a:t>lavoro</a:t>
            </a:r>
            <a:r>
              <a:rPr lang="fr-FR" sz="2000" b="1" dirty="0" smtClean="0"/>
              <a:t> tecnico-</a:t>
            </a:r>
            <a:r>
              <a:rPr lang="fr-FR" sz="2000" b="1" dirty="0" err="1" smtClean="0"/>
              <a:t>scientifico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4595428" y="4722483"/>
            <a:ext cx="4136099" cy="19477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Reti</a:t>
            </a:r>
            <a:r>
              <a:rPr lang="fr-FR" sz="2000" b="1" dirty="0" smtClean="0"/>
              <a:t> per la </a:t>
            </a:r>
            <a:r>
              <a:rPr lang="fr-FR" sz="2000" b="1" dirty="0" err="1" smtClean="0"/>
              <a:t>disseminazione</a:t>
            </a:r>
            <a:r>
              <a:rPr lang="fr-FR" sz="2000" b="1" dirty="0" smtClean="0"/>
              <a:t> delle </a:t>
            </a:r>
            <a:r>
              <a:rPr lang="fr-FR" sz="2000" b="1" dirty="0" err="1" smtClean="0"/>
              <a:t>conoscenze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Associazioni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Consorzi</a:t>
            </a:r>
            <a:r>
              <a:rPr lang="fr-FR" sz="2000" b="1" dirty="0" smtClean="0"/>
              <a:t>/ </a:t>
            </a:r>
            <a:r>
              <a:rPr lang="fr-FR" sz="2000" b="1" dirty="0" err="1" smtClean="0"/>
              <a:t>Cooperative</a:t>
            </a:r>
            <a:r>
              <a:rPr lang="fr-FR" sz="2000" b="1" dirty="0" smtClean="0"/>
              <a:t>/GO </a:t>
            </a:r>
            <a:r>
              <a:rPr lang="fr-FR" sz="2000" dirty="0"/>
              <a:t>…</a:t>
            </a:r>
          </a:p>
        </p:txBody>
      </p:sp>
      <p:sp>
        <p:nvSpPr>
          <p:cNvPr id="8" name="Ellipse 7"/>
          <p:cNvSpPr/>
          <p:nvPr/>
        </p:nvSpPr>
        <p:spPr>
          <a:xfrm>
            <a:off x="5161875" y="2726257"/>
            <a:ext cx="2893390" cy="174261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GRUPPO DI LAVORO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èche courbée vers la gauche 9"/>
          <p:cNvSpPr/>
          <p:nvPr/>
        </p:nvSpPr>
        <p:spPr>
          <a:xfrm rot="11128455">
            <a:off x="4711569" y="2275010"/>
            <a:ext cx="646534" cy="2465798"/>
          </a:xfrm>
          <a:prstGeom prst="curvedLeftArrow">
            <a:avLst>
              <a:gd name="adj1" fmla="val 47355"/>
              <a:gd name="adj2" fmla="val 1048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a gauche 10"/>
          <p:cNvSpPr/>
          <p:nvPr/>
        </p:nvSpPr>
        <p:spPr>
          <a:xfrm rot="488799">
            <a:off x="7914348" y="2581943"/>
            <a:ext cx="645726" cy="2465798"/>
          </a:xfrm>
          <a:prstGeom prst="curvedLeftArrow">
            <a:avLst>
              <a:gd name="adj1" fmla="val 47355"/>
              <a:gd name="adj2" fmla="val 1048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Accolade ouvrante 13"/>
          <p:cNvSpPr/>
          <p:nvPr/>
        </p:nvSpPr>
        <p:spPr>
          <a:xfrm rot="650090">
            <a:off x="4034175" y="821922"/>
            <a:ext cx="594360" cy="4987674"/>
          </a:xfrm>
          <a:prstGeom prst="leftBrace">
            <a:avLst>
              <a:gd name="adj1" fmla="val 39102"/>
              <a:gd name="adj2" fmla="val 44426"/>
            </a:avLst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ttangolo 2"/>
          <p:cNvSpPr/>
          <p:nvPr/>
        </p:nvSpPr>
        <p:spPr>
          <a:xfrm>
            <a:off x="8880644" y="2907744"/>
            <a:ext cx="288653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 smtClean="0"/>
              <a:t>Inventario di bisogni e conoscenze/interazione tra componenti/valutazione/ rete di lavoro /innovazione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18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2 12"/>
          <p:cNvCxnSpPr/>
          <p:nvPr/>
        </p:nvCxnSpPr>
        <p:spPr>
          <a:xfrm flipH="1">
            <a:off x="5833301" y="2374155"/>
            <a:ext cx="1026633" cy="2800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" name="Immagin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955" y="3891790"/>
            <a:ext cx="552654" cy="371126"/>
          </a:xfrm>
          <a:prstGeom prst="rect">
            <a:avLst/>
          </a:prstGeom>
        </p:spPr>
      </p:pic>
      <p:pic>
        <p:nvPicPr>
          <p:cNvPr id="45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09" y="1438317"/>
            <a:ext cx="1031865" cy="82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64527" y="6032824"/>
            <a:ext cx="23274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Allevatori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88255" y="1058479"/>
            <a:ext cx="188077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Ricerca e Sviluppo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95890" y="2677518"/>
            <a:ext cx="452775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Consulenza in gestione, alimentazione e sanità degli allevamenti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442171" y="2625321"/>
            <a:ext cx="164820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Disseminazione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592930" y="3384775"/>
            <a:ext cx="415286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Società di consulenza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Consulenti delle Associazioni Allevatori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Ente Selezionatore per gli Ovini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5" name="ZoneTexte 24"/>
          <p:cNvSpPr txBox="1"/>
          <p:nvPr/>
        </p:nvSpPr>
        <p:spPr>
          <a:xfrm>
            <a:off x="6983211" y="2917669"/>
            <a:ext cx="28189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Reti di Lavoro su Ovini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Cooperative casearie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Organizzazioni Allevatori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Organismo di Tutela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Rivista Web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Scuole Professionali</a:t>
            </a:r>
          </a:p>
        </p:txBody>
      </p:sp>
      <p:sp>
        <p:nvSpPr>
          <p:cNvPr id="67" name="Titre 1">
            <a:extLst>
              <a:ext uri="{FF2B5EF4-FFF2-40B4-BE49-F238E27FC236}">
                <a16:creationId xmlns:a16="http://schemas.microsoft.com/office/drawing/2014/main" id="{23F948BD-5C6A-4507-B54E-4D121CA3E13B}"/>
              </a:ext>
            </a:extLst>
          </p:cNvPr>
          <p:cNvSpPr txBox="1">
            <a:spLocks/>
          </p:cNvSpPr>
          <p:nvPr/>
        </p:nvSpPr>
        <p:spPr>
          <a:xfrm>
            <a:off x="2031959" y="269935"/>
            <a:ext cx="6451641" cy="662781"/>
          </a:xfrm>
          <a:prstGeom prst="rect">
            <a:avLst/>
          </a:prstGeom>
          <a:gradFill>
            <a:gsLst>
              <a:gs pos="42000">
                <a:srgbClr val="D7E6D0"/>
              </a:gs>
              <a:gs pos="17000">
                <a:schemeClr val="accent6">
                  <a:tint val="73000"/>
                  <a:satMod val="103000"/>
                  <a:lumMod val="10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Organizzazione del Gruppo di Lavoro per Italia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673" y="1770781"/>
            <a:ext cx="2097234" cy="49249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77" y="4301183"/>
            <a:ext cx="1470354" cy="386071"/>
          </a:xfrm>
          <a:prstGeom prst="rect">
            <a:avLst/>
          </a:prstGeom>
          <a:ln w="28575">
            <a:noFill/>
          </a:ln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92" y="4247502"/>
            <a:ext cx="206624" cy="341153"/>
          </a:xfrm>
          <a:prstGeom prst="rect">
            <a:avLst/>
          </a:prstGeom>
          <a:ln w="28575">
            <a:noFill/>
          </a:ln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35" y="3470232"/>
            <a:ext cx="646637" cy="318930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74" y="3406451"/>
            <a:ext cx="285473" cy="403600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</p:pic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9"/>
          <a:srcRect l="17552" t="3926" r="18907" b="6195"/>
          <a:stretch/>
        </p:blipFill>
        <p:spPr>
          <a:xfrm>
            <a:off x="9498499" y="2905293"/>
            <a:ext cx="382880" cy="382880"/>
          </a:xfrm>
          <a:prstGeom prst="rect">
            <a:avLst/>
          </a:prstGeom>
          <a:ln>
            <a:noFill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79" y="3878704"/>
            <a:ext cx="875430" cy="336070"/>
          </a:xfrm>
          <a:prstGeom prst="rect">
            <a:avLst/>
          </a:prstGeom>
          <a:ln w="28575"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08" y="2703995"/>
            <a:ext cx="668519" cy="615796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09" y="3503140"/>
            <a:ext cx="985729" cy="306911"/>
          </a:xfrm>
          <a:prstGeom prst="rect">
            <a:avLst/>
          </a:prstGeom>
          <a:ln w="28575">
            <a:noFill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08" y="3784532"/>
            <a:ext cx="505276" cy="44854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40550" y="3968801"/>
            <a:ext cx="527676" cy="252540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76526" y="3431970"/>
            <a:ext cx="238155" cy="35256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75083" y="4743374"/>
            <a:ext cx="1177414" cy="20163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63963" y="1480855"/>
            <a:ext cx="1011120" cy="306400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H="1">
            <a:off x="3563982" y="1658220"/>
            <a:ext cx="2181813" cy="648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8458200" y="2171700"/>
            <a:ext cx="25400" cy="342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2908301" y="4931157"/>
            <a:ext cx="1326733" cy="719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6433433" y="4826000"/>
            <a:ext cx="510240" cy="614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ZoneTexte 1"/>
          <p:cNvSpPr txBox="1"/>
          <p:nvPr/>
        </p:nvSpPr>
        <p:spPr>
          <a:xfrm>
            <a:off x="4637391" y="5280495"/>
            <a:ext cx="1514753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Aziende Innovative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73047" y="3416448"/>
            <a:ext cx="466777" cy="4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3002</Words>
  <Application>Microsoft Office PowerPoint</Application>
  <PresentationFormat>Widescreen</PresentationFormat>
  <Paragraphs>971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Un nuovo progetto basato sulle opinioni delle persone implicate nelle filiere ovine  (questionario finale di SheepNet )</vt:lpstr>
      <vt:lpstr>Tematiche EuroSheep </vt:lpstr>
      <vt:lpstr>Tematiche EuroSheep: 3 categorie di animali </vt:lpstr>
      <vt:lpstr>Obiettivo del progetto  </vt:lpstr>
      <vt:lpstr>Elementi chiave derivati dai punti di forza di SheepNet: </vt:lpstr>
      <vt:lpstr>Presentazione standard di PowerPoint</vt:lpstr>
      <vt:lpstr>EuroSheep: 6 fasi </vt:lpstr>
      <vt:lpstr>Presentazione standard di PowerPoint</vt:lpstr>
      <vt:lpstr>Obiettivo dell’indagine </vt:lpstr>
      <vt:lpstr>Utilizzo dei risultati </vt:lpstr>
      <vt:lpstr> Risultati</vt:lpstr>
      <vt:lpstr>Produzioni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sotero salaris</dc:creator>
  <cp:lastModifiedBy>Sotero</cp:lastModifiedBy>
  <cp:revision>60</cp:revision>
  <dcterms:created xsi:type="dcterms:W3CDTF">2020-10-22T08:19:51Z</dcterms:created>
  <dcterms:modified xsi:type="dcterms:W3CDTF">2020-11-06T09:37:56Z</dcterms:modified>
</cp:coreProperties>
</file>